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699" r:id="rId2"/>
    <p:sldId id="675" r:id="rId3"/>
    <p:sldId id="10801" r:id="rId4"/>
    <p:sldId id="10791" r:id="rId5"/>
    <p:sldId id="10792" r:id="rId6"/>
    <p:sldId id="10775" r:id="rId7"/>
    <p:sldId id="10788" r:id="rId8"/>
    <p:sldId id="10818" r:id="rId9"/>
    <p:sldId id="10787" r:id="rId10"/>
    <p:sldId id="10799" r:id="rId11"/>
    <p:sldId id="10800" r:id="rId12"/>
    <p:sldId id="10789" r:id="rId13"/>
    <p:sldId id="10793" r:id="rId14"/>
    <p:sldId id="10819" r:id="rId15"/>
    <p:sldId id="10795" r:id="rId16"/>
    <p:sldId id="10786" r:id="rId17"/>
    <p:sldId id="10790" r:id="rId18"/>
    <p:sldId id="10807" r:id="rId19"/>
    <p:sldId id="10797" r:id="rId20"/>
    <p:sldId id="10781" r:id="rId21"/>
    <p:sldId id="10817" r:id="rId22"/>
    <p:sldId id="10796" r:id="rId23"/>
    <p:sldId id="10802" r:id="rId24"/>
    <p:sldId id="10803" r:id="rId25"/>
    <p:sldId id="10804" r:id="rId26"/>
    <p:sldId id="10805" r:id="rId27"/>
    <p:sldId id="10806" r:id="rId28"/>
    <p:sldId id="10808" r:id="rId29"/>
    <p:sldId id="10812" r:id="rId30"/>
    <p:sldId id="10813" r:id="rId31"/>
    <p:sldId id="10810" r:id="rId32"/>
    <p:sldId id="10814" r:id="rId33"/>
    <p:sldId id="10809" r:id="rId34"/>
    <p:sldId id="10815" r:id="rId35"/>
    <p:sldId id="10816" r:id="rId36"/>
    <p:sldId id="10820" r:id="rId37"/>
    <p:sldId id="45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0"/>
  </p:normalViewPr>
  <p:slideViewPr>
    <p:cSldViewPr snapToGrid="0" snapToObjects="1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79E7A-0F07-4F48-9031-82A28EC5C0F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EB78DE-2683-8E4D-B118-01E53A8AE833}">
      <dgm:prSet phldrT="[Text]"/>
      <dgm:spPr/>
      <dgm:t>
        <a:bodyPr/>
        <a:lstStyle/>
        <a:p>
          <a:r>
            <a:rPr lang="en-US" dirty="0"/>
            <a:t>Prepare Parametrized State (Ansatz)</a:t>
          </a:r>
        </a:p>
      </dgm:t>
    </dgm:pt>
    <dgm:pt modelId="{B04F52A0-87D7-4449-9BB9-2C392B77377E}" type="parTrans" cxnId="{67DC4328-85E4-5144-A7BB-8EB909B20362}">
      <dgm:prSet/>
      <dgm:spPr/>
      <dgm:t>
        <a:bodyPr/>
        <a:lstStyle/>
        <a:p>
          <a:endParaRPr lang="en-US"/>
        </a:p>
      </dgm:t>
    </dgm:pt>
    <dgm:pt modelId="{42CE9F75-AF4D-1E46-BC27-DAF4D94736CD}" type="sibTrans" cxnId="{67DC4328-85E4-5144-A7BB-8EB909B20362}">
      <dgm:prSet/>
      <dgm:spPr/>
      <dgm:t>
        <a:bodyPr/>
        <a:lstStyle/>
        <a:p>
          <a:endParaRPr lang="en-US"/>
        </a:p>
      </dgm:t>
    </dgm:pt>
    <dgm:pt modelId="{4F9A8916-110D-1545-A163-DE641FD612CA}">
      <dgm:prSet phldrT="[Text]"/>
      <dgm:spPr/>
      <dgm:t>
        <a:bodyPr/>
        <a:lstStyle/>
        <a:p>
          <a:r>
            <a:rPr lang="en-US" dirty="0"/>
            <a:t>Compute Energy Using a Quantum Circuit </a:t>
          </a:r>
        </a:p>
      </dgm:t>
    </dgm:pt>
    <dgm:pt modelId="{B9E9CA69-A6E2-D140-B09B-2D3E810F14B3}" type="parTrans" cxnId="{A9DD443E-1F50-E349-A589-46C7178DB7E4}">
      <dgm:prSet/>
      <dgm:spPr/>
      <dgm:t>
        <a:bodyPr/>
        <a:lstStyle/>
        <a:p>
          <a:endParaRPr lang="en-US"/>
        </a:p>
      </dgm:t>
    </dgm:pt>
    <dgm:pt modelId="{9FB1931A-B01A-6C45-A29B-FE9C5B64E590}" type="sibTrans" cxnId="{A9DD443E-1F50-E349-A589-46C7178DB7E4}">
      <dgm:prSet/>
      <dgm:spPr/>
      <dgm:t>
        <a:bodyPr/>
        <a:lstStyle/>
        <a:p>
          <a:endParaRPr lang="en-US"/>
        </a:p>
      </dgm:t>
    </dgm:pt>
    <dgm:pt modelId="{32AA258C-9CAE-5748-B4B5-0D14ECE053BF}">
      <dgm:prSet phldrT="[Text]"/>
      <dgm:spPr/>
      <dgm:t>
        <a:bodyPr/>
        <a:lstStyle/>
        <a:p>
          <a:r>
            <a:rPr lang="en-US" dirty="0"/>
            <a:t>Use a Classical Optimizer to Find Better Parameters</a:t>
          </a:r>
        </a:p>
      </dgm:t>
    </dgm:pt>
    <dgm:pt modelId="{0E66BE11-69BC-BA42-BA0C-DEDA7DF12B31}" type="parTrans" cxnId="{19273305-4180-4D4C-B35E-48EECC90C8EC}">
      <dgm:prSet/>
      <dgm:spPr/>
      <dgm:t>
        <a:bodyPr/>
        <a:lstStyle/>
        <a:p>
          <a:endParaRPr lang="en-US"/>
        </a:p>
      </dgm:t>
    </dgm:pt>
    <dgm:pt modelId="{E3653E8B-253C-3349-A12D-20E553C46F60}" type="sibTrans" cxnId="{19273305-4180-4D4C-B35E-48EECC90C8EC}">
      <dgm:prSet/>
      <dgm:spPr/>
      <dgm:t>
        <a:bodyPr/>
        <a:lstStyle/>
        <a:p>
          <a:endParaRPr lang="en-US"/>
        </a:p>
      </dgm:t>
    </dgm:pt>
    <dgm:pt modelId="{A37512C7-89A1-6141-A9E4-27D8B59FED3C}" type="pres">
      <dgm:prSet presAssocID="{0E379E7A-0F07-4F48-9031-82A28EC5C0FD}" presName="cycle" presStyleCnt="0">
        <dgm:presLayoutVars>
          <dgm:dir/>
          <dgm:resizeHandles val="exact"/>
        </dgm:presLayoutVars>
      </dgm:prSet>
      <dgm:spPr/>
    </dgm:pt>
    <dgm:pt modelId="{32D072BE-8A1F-F041-B470-14E1684189DF}" type="pres">
      <dgm:prSet presAssocID="{8BEB78DE-2683-8E4D-B118-01E53A8AE833}" presName="node" presStyleLbl="node1" presStyleIdx="0" presStyleCnt="3">
        <dgm:presLayoutVars>
          <dgm:bulletEnabled val="1"/>
        </dgm:presLayoutVars>
      </dgm:prSet>
      <dgm:spPr/>
    </dgm:pt>
    <dgm:pt modelId="{A0770614-0D7C-874A-9B49-A4A3D18D1773}" type="pres">
      <dgm:prSet presAssocID="{42CE9F75-AF4D-1E46-BC27-DAF4D94736CD}" presName="sibTrans" presStyleLbl="sibTrans2D1" presStyleIdx="0" presStyleCnt="3"/>
      <dgm:spPr/>
    </dgm:pt>
    <dgm:pt modelId="{FA0C35E4-EEC6-4A4F-A9F2-3260EC4E0421}" type="pres">
      <dgm:prSet presAssocID="{42CE9F75-AF4D-1E46-BC27-DAF4D94736CD}" presName="connectorText" presStyleLbl="sibTrans2D1" presStyleIdx="0" presStyleCnt="3"/>
      <dgm:spPr/>
    </dgm:pt>
    <dgm:pt modelId="{1E82A8D7-AD71-C146-9F56-BDBA39C635B8}" type="pres">
      <dgm:prSet presAssocID="{4F9A8916-110D-1545-A163-DE641FD612CA}" presName="node" presStyleLbl="node1" presStyleIdx="1" presStyleCnt="3">
        <dgm:presLayoutVars>
          <dgm:bulletEnabled val="1"/>
        </dgm:presLayoutVars>
      </dgm:prSet>
      <dgm:spPr/>
    </dgm:pt>
    <dgm:pt modelId="{865E7299-973B-3A47-B6B9-83EABB2FFCFA}" type="pres">
      <dgm:prSet presAssocID="{9FB1931A-B01A-6C45-A29B-FE9C5B64E590}" presName="sibTrans" presStyleLbl="sibTrans2D1" presStyleIdx="1" presStyleCnt="3"/>
      <dgm:spPr/>
    </dgm:pt>
    <dgm:pt modelId="{E90A803C-A793-8945-8623-FADB8750C3E6}" type="pres">
      <dgm:prSet presAssocID="{9FB1931A-B01A-6C45-A29B-FE9C5B64E590}" presName="connectorText" presStyleLbl="sibTrans2D1" presStyleIdx="1" presStyleCnt="3"/>
      <dgm:spPr/>
    </dgm:pt>
    <dgm:pt modelId="{D2FFE028-F739-754D-98E8-96832D8DB3A6}" type="pres">
      <dgm:prSet presAssocID="{32AA258C-9CAE-5748-B4B5-0D14ECE053BF}" presName="node" presStyleLbl="node1" presStyleIdx="2" presStyleCnt="3">
        <dgm:presLayoutVars>
          <dgm:bulletEnabled val="1"/>
        </dgm:presLayoutVars>
      </dgm:prSet>
      <dgm:spPr/>
    </dgm:pt>
    <dgm:pt modelId="{8524425B-A618-164C-8D86-82C8D59C8C48}" type="pres">
      <dgm:prSet presAssocID="{E3653E8B-253C-3349-A12D-20E553C46F60}" presName="sibTrans" presStyleLbl="sibTrans2D1" presStyleIdx="2" presStyleCnt="3"/>
      <dgm:spPr/>
    </dgm:pt>
    <dgm:pt modelId="{87219AB9-1A6F-8D4E-BF66-C85033936EEC}" type="pres">
      <dgm:prSet presAssocID="{E3653E8B-253C-3349-A12D-20E553C46F60}" presName="connectorText" presStyleLbl="sibTrans2D1" presStyleIdx="2" presStyleCnt="3"/>
      <dgm:spPr/>
    </dgm:pt>
  </dgm:ptLst>
  <dgm:cxnLst>
    <dgm:cxn modelId="{19273305-4180-4D4C-B35E-48EECC90C8EC}" srcId="{0E379E7A-0F07-4F48-9031-82A28EC5C0FD}" destId="{32AA258C-9CAE-5748-B4B5-0D14ECE053BF}" srcOrd="2" destOrd="0" parTransId="{0E66BE11-69BC-BA42-BA0C-DEDA7DF12B31}" sibTransId="{E3653E8B-253C-3349-A12D-20E553C46F60}"/>
    <dgm:cxn modelId="{58F20925-2FE9-054A-AA00-AE335527DB15}" type="presOf" srcId="{E3653E8B-253C-3349-A12D-20E553C46F60}" destId="{8524425B-A618-164C-8D86-82C8D59C8C48}" srcOrd="0" destOrd="0" presId="urn:microsoft.com/office/officeart/2005/8/layout/cycle2"/>
    <dgm:cxn modelId="{67DC4328-85E4-5144-A7BB-8EB909B20362}" srcId="{0E379E7A-0F07-4F48-9031-82A28EC5C0FD}" destId="{8BEB78DE-2683-8E4D-B118-01E53A8AE833}" srcOrd="0" destOrd="0" parTransId="{B04F52A0-87D7-4449-9BB9-2C392B77377E}" sibTransId="{42CE9F75-AF4D-1E46-BC27-DAF4D94736CD}"/>
    <dgm:cxn modelId="{5029DF29-4D30-7D4E-905F-79490C00AA96}" type="presOf" srcId="{42CE9F75-AF4D-1E46-BC27-DAF4D94736CD}" destId="{FA0C35E4-EEC6-4A4F-A9F2-3260EC4E0421}" srcOrd="1" destOrd="0" presId="urn:microsoft.com/office/officeart/2005/8/layout/cycle2"/>
    <dgm:cxn modelId="{96C50A36-D454-9B4D-839A-BA0C36207BD3}" type="presOf" srcId="{8BEB78DE-2683-8E4D-B118-01E53A8AE833}" destId="{32D072BE-8A1F-F041-B470-14E1684189DF}" srcOrd="0" destOrd="0" presId="urn:microsoft.com/office/officeart/2005/8/layout/cycle2"/>
    <dgm:cxn modelId="{A9DD443E-1F50-E349-A589-46C7178DB7E4}" srcId="{0E379E7A-0F07-4F48-9031-82A28EC5C0FD}" destId="{4F9A8916-110D-1545-A163-DE641FD612CA}" srcOrd="1" destOrd="0" parTransId="{B9E9CA69-A6E2-D140-B09B-2D3E810F14B3}" sibTransId="{9FB1931A-B01A-6C45-A29B-FE9C5B64E590}"/>
    <dgm:cxn modelId="{84C2DF89-635B-CC4E-B3BD-D96C23A3AC61}" type="presOf" srcId="{9FB1931A-B01A-6C45-A29B-FE9C5B64E590}" destId="{E90A803C-A793-8945-8623-FADB8750C3E6}" srcOrd="1" destOrd="0" presId="urn:microsoft.com/office/officeart/2005/8/layout/cycle2"/>
    <dgm:cxn modelId="{87627696-F36E-9B4F-9EA9-1104FC575E1C}" type="presOf" srcId="{32AA258C-9CAE-5748-B4B5-0D14ECE053BF}" destId="{D2FFE028-F739-754D-98E8-96832D8DB3A6}" srcOrd="0" destOrd="0" presId="urn:microsoft.com/office/officeart/2005/8/layout/cycle2"/>
    <dgm:cxn modelId="{8DD097AD-C3AD-AC4A-8A4D-47D06FB677B6}" type="presOf" srcId="{0E379E7A-0F07-4F48-9031-82A28EC5C0FD}" destId="{A37512C7-89A1-6141-A9E4-27D8B59FED3C}" srcOrd="0" destOrd="0" presId="urn:microsoft.com/office/officeart/2005/8/layout/cycle2"/>
    <dgm:cxn modelId="{0C93A6B4-66EB-CA4E-B6D5-19EEDA2896E0}" type="presOf" srcId="{4F9A8916-110D-1545-A163-DE641FD612CA}" destId="{1E82A8D7-AD71-C146-9F56-BDBA39C635B8}" srcOrd="0" destOrd="0" presId="urn:microsoft.com/office/officeart/2005/8/layout/cycle2"/>
    <dgm:cxn modelId="{40E83AC9-B9DB-2B4E-A7B8-7727219001C0}" type="presOf" srcId="{E3653E8B-253C-3349-A12D-20E553C46F60}" destId="{87219AB9-1A6F-8D4E-BF66-C85033936EEC}" srcOrd="1" destOrd="0" presId="urn:microsoft.com/office/officeart/2005/8/layout/cycle2"/>
    <dgm:cxn modelId="{ABF08CE2-A64C-814D-AEDA-FB39E0545E66}" type="presOf" srcId="{42CE9F75-AF4D-1E46-BC27-DAF4D94736CD}" destId="{A0770614-0D7C-874A-9B49-A4A3D18D1773}" srcOrd="0" destOrd="0" presId="urn:microsoft.com/office/officeart/2005/8/layout/cycle2"/>
    <dgm:cxn modelId="{ECBF1EF3-051F-2645-A127-2DE908C5E16E}" type="presOf" srcId="{9FB1931A-B01A-6C45-A29B-FE9C5B64E590}" destId="{865E7299-973B-3A47-B6B9-83EABB2FFCFA}" srcOrd="0" destOrd="0" presId="urn:microsoft.com/office/officeart/2005/8/layout/cycle2"/>
    <dgm:cxn modelId="{9513C4A4-BAF4-8246-A861-5C2CCA689CF1}" type="presParOf" srcId="{A37512C7-89A1-6141-A9E4-27D8B59FED3C}" destId="{32D072BE-8A1F-F041-B470-14E1684189DF}" srcOrd="0" destOrd="0" presId="urn:microsoft.com/office/officeart/2005/8/layout/cycle2"/>
    <dgm:cxn modelId="{4C4C9467-B9E6-8348-84A9-1D00C93E2B05}" type="presParOf" srcId="{A37512C7-89A1-6141-A9E4-27D8B59FED3C}" destId="{A0770614-0D7C-874A-9B49-A4A3D18D1773}" srcOrd="1" destOrd="0" presId="urn:microsoft.com/office/officeart/2005/8/layout/cycle2"/>
    <dgm:cxn modelId="{1CB82DE1-8F71-DF41-B972-ECAD34DFE8B4}" type="presParOf" srcId="{A0770614-0D7C-874A-9B49-A4A3D18D1773}" destId="{FA0C35E4-EEC6-4A4F-A9F2-3260EC4E0421}" srcOrd="0" destOrd="0" presId="urn:microsoft.com/office/officeart/2005/8/layout/cycle2"/>
    <dgm:cxn modelId="{EA9AF3C0-66E0-FE47-9B63-112067E7DA33}" type="presParOf" srcId="{A37512C7-89A1-6141-A9E4-27D8B59FED3C}" destId="{1E82A8D7-AD71-C146-9F56-BDBA39C635B8}" srcOrd="2" destOrd="0" presId="urn:microsoft.com/office/officeart/2005/8/layout/cycle2"/>
    <dgm:cxn modelId="{2C8F6994-3668-2B47-8D56-E0D3D68AD72F}" type="presParOf" srcId="{A37512C7-89A1-6141-A9E4-27D8B59FED3C}" destId="{865E7299-973B-3A47-B6B9-83EABB2FFCFA}" srcOrd="3" destOrd="0" presId="urn:microsoft.com/office/officeart/2005/8/layout/cycle2"/>
    <dgm:cxn modelId="{32183B60-D55C-B242-9695-B6CEC7189E16}" type="presParOf" srcId="{865E7299-973B-3A47-B6B9-83EABB2FFCFA}" destId="{E90A803C-A793-8945-8623-FADB8750C3E6}" srcOrd="0" destOrd="0" presId="urn:microsoft.com/office/officeart/2005/8/layout/cycle2"/>
    <dgm:cxn modelId="{50CCCFC2-75A8-D649-A8BD-92A6FDD086CE}" type="presParOf" srcId="{A37512C7-89A1-6141-A9E4-27D8B59FED3C}" destId="{D2FFE028-F739-754D-98E8-96832D8DB3A6}" srcOrd="4" destOrd="0" presId="urn:microsoft.com/office/officeart/2005/8/layout/cycle2"/>
    <dgm:cxn modelId="{5C1D9D25-F1DF-164D-BC9D-AEC5FEAF9262}" type="presParOf" srcId="{A37512C7-89A1-6141-A9E4-27D8B59FED3C}" destId="{8524425B-A618-164C-8D86-82C8D59C8C48}" srcOrd="5" destOrd="0" presId="urn:microsoft.com/office/officeart/2005/8/layout/cycle2"/>
    <dgm:cxn modelId="{E5BAE30E-516E-1D4B-BFA9-C2D9CBE3BC3F}" type="presParOf" srcId="{8524425B-A618-164C-8D86-82C8D59C8C48}" destId="{87219AB9-1A6F-8D4E-BF66-C85033936EE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072BE-8A1F-F041-B470-14E1684189DF}">
      <dsp:nvSpPr>
        <dsp:cNvPr id="0" name=""/>
        <dsp:cNvSpPr/>
      </dsp:nvSpPr>
      <dsp:spPr>
        <a:xfrm>
          <a:off x="2271886" y="949"/>
          <a:ext cx="2028011" cy="20280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Prepare Parametrized State (Ansatz)</a:t>
          </a:r>
        </a:p>
      </dsp:txBody>
      <dsp:txXfrm>
        <a:off x="2568881" y="297944"/>
        <a:ext cx="1434021" cy="1434021"/>
      </dsp:txXfrm>
    </dsp:sp>
    <dsp:sp modelId="{A0770614-0D7C-874A-9B49-A4A3D18D1773}">
      <dsp:nvSpPr>
        <dsp:cNvPr id="0" name=""/>
        <dsp:cNvSpPr/>
      </dsp:nvSpPr>
      <dsp:spPr>
        <a:xfrm rot="3600000">
          <a:off x="3770008" y="1978136"/>
          <a:ext cx="539123" cy="684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810442" y="2044993"/>
        <a:ext cx="377386" cy="410671"/>
      </dsp:txXfrm>
    </dsp:sp>
    <dsp:sp modelId="{1E82A8D7-AD71-C146-9F56-BDBA39C635B8}">
      <dsp:nvSpPr>
        <dsp:cNvPr id="0" name=""/>
        <dsp:cNvSpPr/>
      </dsp:nvSpPr>
      <dsp:spPr>
        <a:xfrm>
          <a:off x="3794500" y="2638193"/>
          <a:ext cx="2028011" cy="20280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Compute Energy Using a Quantum Circuit </a:t>
          </a:r>
        </a:p>
      </dsp:txBody>
      <dsp:txXfrm>
        <a:off x="4091495" y="2935188"/>
        <a:ext cx="1434021" cy="1434021"/>
      </dsp:txXfrm>
    </dsp:sp>
    <dsp:sp modelId="{865E7299-973B-3A47-B6B9-83EABB2FFCFA}">
      <dsp:nvSpPr>
        <dsp:cNvPr id="0" name=""/>
        <dsp:cNvSpPr/>
      </dsp:nvSpPr>
      <dsp:spPr>
        <a:xfrm rot="10800000">
          <a:off x="3031588" y="3309972"/>
          <a:ext cx="539123" cy="684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3193325" y="3446863"/>
        <a:ext cx="377386" cy="410671"/>
      </dsp:txXfrm>
    </dsp:sp>
    <dsp:sp modelId="{D2FFE028-F739-754D-98E8-96832D8DB3A6}">
      <dsp:nvSpPr>
        <dsp:cNvPr id="0" name=""/>
        <dsp:cNvSpPr/>
      </dsp:nvSpPr>
      <dsp:spPr>
        <a:xfrm>
          <a:off x="749273" y="2638193"/>
          <a:ext cx="2028011" cy="20280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a Classical Optimizer to Find Better Parameters</a:t>
          </a:r>
        </a:p>
      </dsp:txBody>
      <dsp:txXfrm>
        <a:off x="1046268" y="2935188"/>
        <a:ext cx="1434021" cy="1434021"/>
      </dsp:txXfrm>
    </dsp:sp>
    <dsp:sp modelId="{8524425B-A618-164C-8D86-82C8D59C8C48}">
      <dsp:nvSpPr>
        <dsp:cNvPr id="0" name=""/>
        <dsp:cNvSpPr/>
      </dsp:nvSpPr>
      <dsp:spPr>
        <a:xfrm rot="18000000">
          <a:off x="2247394" y="2004564"/>
          <a:ext cx="539123" cy="6844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87828" y="2211489"/>
        <a:ext cx="377386" cy="41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BD425-4F9D-3D45-82DC-892581797E01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69A0B-B9E2-7642-A35F-A04459F54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9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0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them off with something they know (a familiar world), then go to the unknown.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69A0B-B9E2-7642-A35F-A04459F545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Cut down wording. 1. Current Hardware limited 2. We can make use of small hardware using a mix of quantum and classical techniques, 3. Namely VQE QAOA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69A0B-B9E2-7642-A35F-A04459F545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69A0B-B9E2-7642-A35F-A04459F545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9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69A0B-B9E2-7642-A35F-A04459F54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00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1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05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probabilities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69A0B-B9E2-7642-A35F-A04459F545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637E4-E743-B046-9BDD-19C9817A630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5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3436-C444-284D-ACD7-0F6D17C3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FE999-5463-6E4B-B40B-E59D9BCA93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37D97-2B49-154E-AFA3-2DADC3BA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A71B-EC8B-724B-9A9B-D9DB650EE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DAF3D-A1F6-C74E-944A-058D8E8F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DE0F0-D744-3E4F-A3F2-DAA54826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DD793-48A6-9343-9F97-C6E07771E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8F932-8E41-834A-AE5E-B90AFFFA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8C0B-1C70-A24E-A876-2A7297FB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C371-697D-744B-890E-3AD272F0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92CC1-F2F5-7045-8D5E-9FD0B3A487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2577F-FCBA-5C48-8872-45D867D82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3641B-DF31-AE4C-A781-07EA2146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B113-65C9-0142-8B48-0D86BC81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1D737-CC29-E542-BA2A-7A3F3EA47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8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rgbClr val="00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89409" y="2586362"/>
            <a:ext cx="8720259" cy="1470025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1" i="0">
                <a:solidFill>
                  <a:schemeClr val="bg1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889409" y="4083427"/>
            <a:ext cx="6346003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0" b="0" i="0">
                <a:solidFill>
                  <a:srgbClr val="00BDF3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r>
              <a:rPr lang="en-US" dirty="0"/>
              <a:t>Subtitle text goes here</a:t>
            </a:r>
          </a:p>
          <a:p>
            <a:pPr lvl="1"/>
            <a:r>
              <a:rPr lang="en-US" dirty="0"/>
              <a:t>Presenter Name</a:t>
            </a:r>
          </a:p>
          <a:p>
            <a:pPr lvl="2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42469" r="31301" b="42839"/>
          <a:stretch/>
        </p:blipFill>
        <p:spPr>
          <a:xfrm>
            <a:off x="10821357" y="6244088"/>
            <a:ext cx="1029760" cy="315829"/>
          </a:xfrm>
          <a:prstGeom prst="rect">
            <a:avLst/>
          </a:prstGeom>
        </p:spPr>
      </p:pic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383376"/>
            <a:ext cx="448655" cy="26080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8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50768" r="43635" b="18395"/>
          <a:stretch/>
        </p:blipFill>
        <p:spPr>
          <a:xfrm>
            <a:off x="5334002" y="0"/>
            <a:ext cx="6857999" cy="35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  <p15:guide id="2" pos="374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411" y="240331"/>
            <a:ext cx="10303524" cy="904795"/>
          </a:xfrm>
        </p:spPr>
        <p:txBody>
          <a:bodyPr wrap="square" lIns="91521">
            <a:noAutofit/>
          </a:bodyPr>
          <a:lstStyle>
            <a:lvl1pPr>
              <a:defRPr sz="3000" b="1" i="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Content Placeholder 3"/>
          <p:cNvSpPr>
            <a:spLocks noGrp="1"/>
          </p:cNvSpPr>
          <p:nvPr>
            <p:ph sz="quarter" idx="14"/>
          </p:nvPr>
        </p:nvSpPr>
        <p:spPr>
          <a:xfrm>
            <a:off x="889411" y="1733552"/>
            <a:ext cx="10303524" cy="4479925"/>
          </a:xfrm>
        </p:spPr>
        <p:txBody>
          <a:bodyPr wrap="square" lIns="91521">
            <a:noAutofit/>
          </a:bodyPr>
          <a:lstStyle>
            <a:lvl1pPr marL="0" indent="0">
              <a:buNone/>
              <a:defRPr sz="2200" b="0" i="0">
                <a:solidFill>
                  <a:srgbClr val="004375"/>
                </a:solidFill>
                <a:latin typeface="+mn-lt"/>
                <a:ea typeface="Brandon Text Regular" charset="0"/>
                <a:cs typeface="Brandon Text Regular" charset="0"/>
              </a:defRPr>
            </a:lvl1pPr>
            <a:lvl2pPr marL="457189" indent="0">
              <a:buNone/>
              <a:defRPr sz="1800" b="0" i="0">
                <a:solidFill>
                  <a:srgbClr val="004375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2pPr>
            <a:lvl3pPr marL="914377" indent="0">
              <a:buNone/>
              <a:defRPr sz="16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3pPr>
            <a:lvl4pPr marL="1371566" indent="0">
              <a:buNone/>
              <a:defRPr sz="16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4pPr>
            <a:lvl5pPr marL="1828754" indent="0">
              <a:buNone/>
              <a:defRPr sz="1600" b="0" i="0">
                <a:solidFill>
                  <a:srgbClr val="85939C"/>
                </a:solidFill>
                <a:latin typeface="Brandon Text Regular" charset="0"/>
                <a:ea typeface="Brandon Text Regular" charset="0"/>
                <a:cs typeface="Brandon Text Regula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0" hasCustomPrompt="1"/>
          </p:nvPr>
        </p:nvSpPr>
        <p:spPr bwMode="gray">
          <a:xfrm>
            <a:off x="889410" y="1106420"/>
            <a:ext cx="10303525" cy="400109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 i="0">
                <a:solidFill>
                  <a:srgbClr val="00BDF3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  <a:lvl2pPr marL="457597" indent="0">
              <a:buNone/>
              <a:defRPr sz="2000" b="1"/>
            </a:lvl2pPr>
            <a:lvl3pPr marL="915193" indent="0">
              <a:buNone/>
              <a:defRPr sz="1900" b="1"/>
            </a:lvl3pPr>
            <a:lvl4pPr marL="1372788" indent="0">
              <a:buNone/>
              <a:defRPr sz="1600" b="1"/>
            </a:lvl4pPr>
            <a:lvl5pPr marL="1830385" indent="0">
              <a:buNone/>
              <a:defRPr sz="1600" b="1"/>
            </a:lvl5pPr>
            <a:lvl6pPr marL="2287981" indent="0">
              <a:buNone/>
              <a:defRPr sz="1600" b="1"/>
            </a:lvl6pPr>
            <a:lvl7pPr marL="2745578" indent="0">
              <a:buNone/>
              <a:defRPr sz="1600" b="1"/>
            </a:lvl7pPr>
            <a:lvl8pPr marL="3203173" indent="0">
              <a:buNone/>
              <a:defRPr sz="1600" b="1"/>
            </a:lvl8pPr>
            <a:lvl9pPr marL="366077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9" t="41995" r="30661" b="41312"/>
          <a:stretch/>
        </p:blipFill>
        <p:spPr>
          <a:xfrm>
            <a:off x="10801184" y="6235685"/>
            <a:ext cx="1058400" cy="357295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0" y="6383376"/>
            <a:ext cx="448655" cy="26080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800" b="1" i="0" smtClean="0">
                <a:solidFill>
                  <a:srgbClr val="008AC9"/>
                </a:solidFill>
                <a:latin typeface="Brandon Text Bold" charset="0"/>
                <a:ea typeface="Brandon Text Bold" charset="0"/>
                <a:cs typeface="Brandon Text Bold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04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solidFill>
            <a:srgbClr val="00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89409" y="2586364"/>
            <a:ext cx="8720259" cy="1470025"/>
          </a:xfrm>
        </p:spPr>
        <p:txBody>
          <a:bodyPr wrap="square" lIns="91521" tIns="45761" rIns="0" bIns="45761">
            <a:noAutofit/>
          </a:bodyPr>
          <a:lstStyle>
            <a:lvl1pPr algn="l">
              <a:lnSpc>
                <a:spcPct val="95000"/>
              </a:lnSpc>
              <a:defRPr sz="4400" b="1" i="0">
                <a:solidFill>
                  <a:schemeClr val="bg1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889409" y="4083427"/>
            <a:ext cx="6346003" cy="2009781"/>
          </a:xfrm>
        </p:spPr>
        <p:txBody>
          <a:bodyPr wrap="square" lIns="91521" tIns="45761" rIns="0" bIns="45761">
            <a:noAutofit/>
          </a:bodyPr>
          <a:lstStyle>
            <a:lvl1pPr marL="0" indent="0">
              <a:lnSpc>
                <a:spcPct val="85000"/>
              </a:lnSpc>
              <a:spcAft>
                <a:spcPts val="1601"/>
              </a:spcAft>
              <a:buFont typeface="Arial" panose="020B0604020202020204" pitchFamily="34" charset="0"/>
              <a:buChar char="​"/>
              <a:defRPr sz="2600" b="0" i="0">
                <a:solidFill>
                  <a:srgbClr val="00BDF3"/>
                </a:solidFill>
                <a:latin typeface="Brandon Text Medium" charset="0"/>
                <a:ea typeface="Brandon Text Medium" charset="0"/>
                <a:cs typeface="Brandon Text Medium" charset="0"/>
              </a:defRPr>
            </a:lvl1pPr>
            <a:lvl2pPr marL="0" indent="0">
              <a:lnSpc>
                <a:spcPct val="85000"/>
              </a:lnSpc>
              <a:spcBef>
                <a:spcPts val="4400"/>
              </a:spcBef>
              <a:buFont typeface="Arial" panose="020B0604020202020204" pitchFamily="34" charset="0"/>
              <a:buChar char="​"/>
              <a:defRPr sz="180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2pPr>
            <a:lvl3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800" b="0" i="0">
                <a:solidFill>
                  <a:srgbClr val="D1D7DA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3pPr>
            <a:lvl4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4pPr>
            <a:lvl5pPr marL="0" indent="0">
              <a:lnSpc>
                <a:spcPct val="85000"/>
              </a:lnSpc>
              <a:buFont typeface="Arial" panose="020B0604020202020204" pitchFamily="34" charset="0"/>
              <a:buChar char="​"/>
              <a:defRPr sz="1600" b="0">
                <a:solidFill>
                  <a:schemeClr val="bg2"/>
                </a:solidFill>
              </a:defRPr>
            </a:lvl5pPr>
          </a:lstStyle>
          <a:p>
            <a:r>
              <a:rPr lang="en-US" dirty="0"/>
              <a:t>Subtitle text goes here</a:t>
            </a:r>
          </a:p>
          <a:p>
            <a:pPr lvl="1"/>
            <a:r>
              <a:rPr lang="en-US" dirty="0"/>
              <a:t>Presenter Name</a:t>
            </a:r>
          </a:p>
          <a:p>
            <a:pPr lvl="2"/>
            <a:r>
              <a:rPr lang="en-US" dirty="0"/>
              <a:t>Presenter Title</a:t>
            </a:r>
          </a:p>
          <a:p>
            <a:pPr lvl="2"/>
            <a:r>
              <a:rPr lang="en-US" dirty="0"/>
              <a:t>Date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42469" r="31301" b="42839"/>
          <a:stretch/>
        </p:blipFill>
        <p:spPr>
          <a:xfrm>
            <a:off x="10821357" y="6244088"/>
            <a:ext cx="1029760" cy="315829"/>
          </a:xfrm>
          <a:prstGeom prst="rect">
            <a:avLst/>
          </a:prstGeom>
        </p:spPr>
      </p:pic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4491" y="6383377"/>
            <a:ext cx="448655" cy="260809"/>
          </a:xfrm>
          <a:prstGeom prst="rect">
            <a:avLst/>
          </a:prstGeom>
        </p:spPr>
        <p:txBody>
          <a:bodyPr vert="horz" wrap="square" lIns="91521" tIns="45761" rIns="91521" bIns="45761" rtlCol="0" anchor="ctr">
            <a:noAutofit/>
          </a:bodyPr>
          <a:lstStyle>
            <a:lvl1pPr algn="l">
              <a:defRPr lang="en-US" sz="800" b="1" i="0" smtClean="0">
                <a:solidFill>
                  <a:srgbClr val="008AC9"/>
                </a:solidFill>
                <a:latin typeface="Brandon Text Regular" panose="020B0503020203060203" pitchFamily="34" charset="0"/>
                <a:ea typeface="Brandon Text Regular" panose="020B0503020203060203" pitchFamily="34" charset="0"/>
                <a:cs typeface="Brandon Text Regular" panose="020B0503020203060203" pitchFamily="34" charset="0"/>
              </a:defRPr>
            </a:lvl1pPr>
          </a:lstStyle>
          <a:p>
            <a:fld id="{B071A5F3-A4FF-4CEE-8215-C08835B585C1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6" t="50768" r="43635" b="18395"/>
          <a:stretch/>
        </p:blipFill>
        <p:spPr>
          <a:xfrm>
            <a:off x="5334003" y="0"/>
            <a:ext cx="6857999" cy="35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  <p15:guide id="2" pos="37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E902-38B3-8649-BAA6-02CF7C76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FD086-4CD9-6944-908C-048124A1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8722C-6F6D-0A45-BAF1-DA7315B1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E3113-F2A8-B447-AF6A-A7EA88867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C5CD5-3405-3446-B6D1-FBD6B738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3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1DF8-BFCF-0A4F-B6B1-0A1A4568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A6303-6E66-D742-865C-CCDD8A4CF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4E6AF-A627-E54D-941A-C1EF9B3D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E4E9-AB75-4B45-BA42-AAAF60BB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E81E-53DC-CF4A-BACB-8A2C8265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2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18BF-530A-024C-8529-070AF028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09AB6-268A-7D4C-BD40-FB6899C27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A6201-2FD8-B247-BB2B-B9B17A02F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F4FD2-ACA7-A64D-8ADD-E7CDE5DDB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3ED6F-8B05-A048-B31F-1CE1C955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8D745-012A-054A-8EE1-A691D88D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7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D7F30-B099-9D40-99C6-44D68B23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86A7C-A35C-4744-AC8C-BB5C0E999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27BB1-7897-5645-8844-FDEAD938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5FC2A-2FA8-AF41-9E4E-57A1A3D93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E6A15-6E1E-104C-956C-06A989EDD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914EA2-7D56-4941-85F6-FB07C3AB1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855E1-4A2E-6E4D-A001-A1AF93A1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E44D8-2DE7-2C4A-B153-6CDEC57D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540F-2391-924F-9CEC-CDFB02CC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7A9EF-58F9-B147-8C30-E30BCD7E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9DBC5-136D-DF4C-8A99-6C79F1794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9F53D-6CB6-C64B-971D-B2B17425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ED9A13-F890-C64C-B37E-F7457C93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68B0C-3901-634C-ADB3-D04C524C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9D0B2-FCBA-8D46-A549-899A1EFA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0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A77B-E0B2-424E-AAA4-C18BCB1B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A222-321A-5E42-AA14-8D5C61C28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BFEA3-9EAC-1647-8E45-E33FCFD1F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CBE94-14D9-E444-A078-11198A45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1F79D-21FB-E54D-AD25-0D7AEBD93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5D2E9-4DDF-C040-AB18-FD634B11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D0B7-019D-674F-AB67-2F2A3A2B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75098-FE41-514C-9CE4-7175EF7828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14A64-AFC6-D048-804E-7915C3540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E66F3-1DFB-4C4E-A502-2405A7F3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0BC00-FA7C-1849-BEFE-3C3D13D6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D5CE6-2EB3-D240-A596-48C7CF6B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4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BC335-C1E2-BB47-9EC2-CED67B4B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E207D-718E-5F4A-8E33-8C9C5A01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28A0-FEA6-E140-825E-8FF0AADF2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5B1CC-048A-574E-AFFC-59FA09DDCA16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BCC9C-4BD6-564A-9DB9-9A57F25F2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461E-F237-244A-AB30-A26BF46C1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E35CE-C551-9943-A43A-6CD90152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4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anish.verma@1qbit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79742" y="4046138"/>
            <a:ext cx="11032517" cy="1286188"/>
          </a:xfrm>
        </p:spPr>
        <p:txBody>
          <a:bodyPr/>
          <a:lstStyle/>
          <a:p>
            <a:r>
              <a:rPr lang="en-US" dirty="0"/>
              <a:t>Portfolio Optimization Using</a:t>
            </a:r>
            <a:br>
              <a:rPr lang="en-US" dirty="0"/>
            </a:br>
            <a:r>
              <a:rPr lang="en-US" dirty="0"/>
              <a:t>Hybrid Quantum Algorithms</a:t>
            </a:r>
            <a:endParaRPr lang="en-US" dirty="0">
              <a:latin typeface="Brandon Text Medium" panose="020B0603020203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8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Hamiltonian: From Classical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10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177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Hamiltonian – the sum of kinetic energy and the potential energy.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Consider a block of mass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 attached to a massless spring with a spring constant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. This system has the Hamiltonian: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2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22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2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CA" sz="22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2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2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CA" sz="220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20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A" sz="22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2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Describes the energy and can be used to derive the system dynamics.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2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200" dirty="0">
                    <a:solidFill>
                      <a:srgbClr val="004375"/>
                    </a:solidFill>
                    <a:latin typeface="Brandon Text Regular" charset="0"/>
                  </a:rPr>
                  <a:t>Equations of motions can be derived from the Hamiltonian by using Hamilton’s Equations to solve for the time derivatives of momentum and position.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2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177041"/>
              </a:xfrm>
              <a:prstGeom prst="rect">
                <a:avLst/>
              </a:prstGeom>
              <a:blipFill>
                <a:blip r:embed="rId3"/>
                <a:stretch>
                  <a:fillRect l="-876" t="-1208" r="-11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2D23484-5FCE-874A-B5FF-D7B55445AF08}"/>
              </a:ext>
            </a:extLst>
          </p:cNvPr>
          <p:cNvSpPr/>
          <p:nvPr/>
        </p:nvSpPr>
        <p:spPr>
          <a:xfrm>
            <a:off x="6615953" y="5435085"/>
            <a:ext cx="1570616" cy="948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2A69C8-75C9-394F-BFD4-D4D2F9BEAD2D}"/>
              </a:ext>
            </a:extLst>
          </p:cNvPr>
          <p:cNvCxnSpPr/>
          <p:nvPr/>
        </p:nvCxnSpPr>
        <p:spPr>
          <a:xfrm>
            <a:off x="4316824" y="5314278"/>
            <a:ext cx="0" cy="10690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1C9312-5F21-EA43-8A68-E6606CD8D773}"/>
              </a:ext>
            </a:extLst>
          </p:cNvPr>
          <p:cNvCxnSpPr/>
          <p:nvPr/>
        </p:nvCxnSpPr>
        <p:spPr>
          <a:xfrm>
            <a:off x="4316824" y="6383376"/>
            <a:ext cx="432156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FCB06F-14B5-F448-9B5A-5A39BA0960FC}"/>
              </a:ext>
            </a:extLst>
          </p:cNvPr>
          <p:cNvCxnSpPr/>
          <p:nvPr/>
        </p:nvCxnSpPr>
        <p:spPr>
          <a:xfrm>
            <a:off x="4316824" y="5909230"/>
            <a:ext cx="4703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9ED9F2B-B498-C948-9D0D-D900A1787387}"/>
              </a:ext>
            </a:extLst>
          </p:cNvPr>
          <p:cNvCxnSpPr/>
          <p:nvPr/>
        </p:nvCxnSpPr>
        <p:spPr>
          <a:xfrm>
            <a:off x="6145624" y="5909230"/>
            <a:ext cx="4703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127864-6E0B-7846-8C25-310B4B2C8A21}"/>
              </a:ext>
            </a:extLst>
          </p:cNvPr>
          <p:cNvCxnSpPr>
            <a:cxnSpLocks/>
          </p:cNvCxnSpPr>
          <p:nvPr/>
        </p:nvCxnSpPr>
        <p:spPr>
          <a:xfrm flipV="1">
            <a:off x="4787153" y="5618566"/>
            <a:ext cx="117684" cy="309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844806-97DE-1B43-A399-E8BCFCFC5403}"/>
              </a:ext>
            </a:extLst>
          </p:cNvPr>
          <p:cNvCxnSpPr>
            <a:cxnSpLocks/>
          </p:cNvCxnSpPr>
          <p:nvPr/>
        </p:nvCxnSpPr>
        <p:spPr>
          <a:xfrm>
            <a:off x="4921841" y="5624149"/>
            <a:ext cx="159319" cy="529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934320-02F8-A54D-94A7-3682C3F08654}"/>
              </a:ext>
            </a:extLst>
          </p:cNvPr>
          <p:cNvCxnSpPr>
            <a:cxnSpLocks/>
          </p:cNvCxnSpPr>
          <p:nvPr/>
        </p:nvCxnSpPr>
        <p:spPr>
          <a:xfrm flipH="1">
            <a:off x="5092724" y="5599956"/>
            <a:ext cx="164757" cy="5556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5560F8-6B80-8142-9395-B82EA353AC0A}"/>
              </a:ext>
            </a:extLst>
          </p:cNvPr>
          <p:cNvCxnSpPr>
            <a:cxnSpLocks/>
          </p:cNvCxnSpPr>
          <p:nvPr/>
        </p:nvCxnSpPr>
        <p:spPr>
          <a:xfrm>
            <a:off x="5244413" y="5599956"/>
            <a:ext cx="159319" cy="529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D78AD6-3E5B-1F4A-BDA3-CE4DD158639E}"/>
              </a:ext>
            </a:extLst>
          </p:cNvPr>
          <p:cNvCxnSpPr>
            <a:cxnSpLocks/>
          </p:cNvCxnSpPr>
          <p:nvPr/>
        </p:nvCxnSpPr>
        <p:spPr>
          <a:xfrm flipH="1">
            <a:off x="5411363" y="5548003"/>
            <a:ext cx="164757" cy="5556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C874CFE-37E0-4946-B6D7-F22FCCA7DAC3}"/>
              </a:ext>
            </a:extLst>
          </p:cNvPr>
          <p:cNvCxnSpPr>
            <a:cxnSpLocks/>
          </p:cNvCxnSpPr>
          <p:nvPr/>
        </p:nvCxnSpPr>
        <p:spPr>
          <a:xfrm>
            <a:off x="5563052" y="5548003"/>
            <a:ext cx="159319" cy="529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246CDE0-CBC6-5D40-A5E9-E8D98CE28413}"/>
              </a:ext>
            </a:extLst>
          </p:cNvPr>
          <p:cNvCxnSpPr>
            <a:cxnSpLocks/>
          </p:cNvCxnSpPr>
          <p:nvPr/>
        </p:nvCxnSpPr>
        <p:spPr>
          <a:xfrm flipH="1">
            <a:off x="6051815" y="5909230"/>
            <a:ext cx="93809" cy="1319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D891D9-E626-8B42-9B49-6CF04A948966}"/>
              </a:ext>
            </a:extLst>
          </p:cNvPr>
          <p:cNvCxnSpPr>
            <a:cxnSpLocks/>
          </p:cNvCxnSpPr>
          <p:nvPr/>
        </p:nvCxnSpPr>
        <p:spPr>
          <a:xfrm>
            <a:off x="5568419" y="5560423"/>
            <a:ext cx="159319" cy="529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B8ACB5B-A412-7645-9E8F-1214C810A0FC}"/>
              </a:ext>
            </a:extLst>
          </p:cNvPr>
          <p:cNvCxnSpPr>
            <a:cxnSpLocks/>
          </p:cNvCxnSpPr>
          <p:nvPr/>
        </p:nvCxnSpPr>
        <p:spPr>
          <a:xfrm flipH="1">
            <a:off x="5735369" y="5508470"/>
            <a:ext cx="164757" cy="5556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D05E4-5AD9-3B44-A4AD-B65B2C98847C}"/>
              </a:ext>
            </a:extLst>
          </p:cNvPr>
          <p:cNvCxnSpPr>
            <a:cxnSpLocks/>
          </p:cNvCxnSpPr>
          <p:nvPr/>
        </p:nvCxnSpPr>
        <p:spPr>
          <a:xfrm>
            <a:off x="5887058" y="5508470"/>
            <a:ext cx="159319" cy="5292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838200" y="1145125"/>
                <a:ext cx="5257801" cy="4983963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/>
              <a:p>
                <a:pPr marL="380990" indent="-304792" defTabSz="121917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Formalism also applies to quantum systems.</a:t>
                </a:r>
              </a:p>
              <a:p>
                <a:pPr marL="380990" indent="-304792" defTabSz="121917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A quantum particle of mass </a:t>
                </a:r>
                <a14:m>
                  <m:oMath xmlns:m="http://schemas.openxmlformats.org/officeDocument/2006/math">
                    <m:r>
                      <a:rPr lang="en-US" sz="195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 moving in a harmonic potential defined by </a:t>
                </a:r>
                <a14:m>
                  <m:oMath xmlns:m="http://schemas.openxmlformats.org/officeDocument/2006/math">
                    <m:r>
                      <a:rPr lang="en-US" sz="1950" i="1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 (a particle in a laser ion trap) has the Hamiltonian:</a:t>
                </a:r>
              </a:p>
              <a:p>
                <a:pPr defTabSz="121917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95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95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950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b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</a:br>
                <a:endParaRPr lang="en-US" sz="195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defTabSz="1219170">
                  <a:lnSpc>
                    <a:spcPct val="90000"/>
                  </a:lnSpc>
                  <a:spcBef>
                    <a:spcPts val="1000"/>
                  </a:spcBef>
                </a:pPr>
                <a:endParaRPr lang="en-US" sz="195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marL="380990" indent="-304792" defTabSz="121917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This quantum system must obey the Schrödinger Equation</a:t>
                </a:r>
              </a:p>
              <a:p>
                <a:pPr marL="76198" defTabSz="1219170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CA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CA" sz="1950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CA" sz="1950" dirty="0">
                  <a:solidFill>
                    <a:srgbClr val="004375"/>
                  </a:solidFill>
                  <a:latin typeface="Brandon Text Regular" panose="020B0503020203060203" pitchFamily="34" charset="77"/>
                  <a:ea typeface="Cambria Math" panose="02040503050406030204" pitchFamily="18" charset="0"/>
                </a:endParaRPr>
              </a:p>
              <a:p>
                <a:pPr marL="76198" defTabSz="1219170">
                  <a:lnSpc>
                    <a:spcPct val="90000"/>
                  </a:lnSpc>
                  <a:spcBef>
                    <a:spcPts val="1000"/>
                  </a:spcBef>
                </a:pPr>
                <a:endParaRPr lang="en-US" sz="195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marL="380990" indent="-304792" defTabSz="121917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The wavefunction, </a:t>
                </a:r>
                <a14:m>
                  <m:oMath xmlns:m="http://schemas.openxmlformats.org/officeDocument/2006/math">
                    <m:r>
                      <a:rPr lang="en-US" sz="1950" i="1">
                        <a:solidFill>
                          <a:srgbClr val="00437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95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, that describes the dynamics of the system can be solved for directly.</a:t>
                </a:r>
              </a:p>
              <a:p>
                <a:pPr marL="380990" indent="-304792" defTabSz="121917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sz="195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45125"/>
                <a:ext cx="5257801" cy="4983963"/>
              </a:xfrm>
              <a:prstGeom prst="rect">
                <a:avLst/>
              </a:prstGeom>
              <a:blipFill>
                <a:blip r:embed="rId3"/>
                <a:stretch>
                  <a:fillRect t="-101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E169B3-0B9F-B347-986F-90A8B6AA0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6" r="-3" b="3098"/>
          <a:stretch/>
        </p:blipFill>
        <p:spPr>
          <a:xfrm>
            <a:off x="6034388" y="843351"/>
            <a:ext cx="6170299" cy="42248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wrap="square" lIns="121920" tIns="60960" rIns="121920" bIns="60960" rtlCol="0" anchor="ctr">
            <a:normAutofit/>
          </a:bodyPr>
          <a:lstStyle/>
          <a:p>
            <a:pPr algn="r" defTabSz="1219170">
              <a:lnSpc>
                <a:spcPct val="90000"/>
              </a:lnSpc>
              <a:spcAft>
                <a:spcPts val="800"/>
              </a:spcAft>
              <a:defRPr/>
            </a:pPr>
            <a:fld id="{B071A5F3-A4FF-4CEE-8215-C08835B585C1}" type="slidenum">
              <a:rPr lang="en-US" sz="16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algn="r" defTabSz="1219170">
                <a:lnSpc>
                  <a:spcPct val="90000"/>
                </a:lnSpc>
                <a:spcAft>
                  <a:spcPts val="800"/>
                </a:spcAft>
                <a:defRPr/>
              </a:pPr>
              <a:t>11</a:t>
            </a:fld>
            <a:endParaRPr lang="en-US" sz="1600" b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1B3B107-F8BC-A94D-857B-6172ADE36793}"/>
              </a:ext>
            </a:extLst>
          </p:cNvPr>
          <p:cNvSpPr txBox="1">
            <a:spLocks/>
          </p:cNvSpPr>
          <p:nvPr/>
        </p:nvSpPr>
        <p:spPr>
          <a:xfrm>
            <a:off x="889411" y="240331"/>
            <a:ext cx="10303524" cy="904795"/>
          </a:xfrm>
          <a:prstGeom prst="rect">
            <a:avLst/>
          </a:prstGeom>
        </p:spPr>
        <p:txBody>
          <a:bodyPr vert="horz" wrap="square" lIns="122028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1" i="0" kern="120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r>
              <a:rPr lang="en-US" sz="3200" dirty="0"/>
              <a:t>Hamiltonian: From Classical to Quantum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BAFD3-D6B3-8B49-BCDB-26E3A8EE5410}"/>
              </a:ext>
            </a:extLst>
          </p:cNvPr>
          <p:cNvSpPr/>
          <p:nvPr/>
        </p:nvSpPr>
        <p:spPr>
          <a:xfrm>
            <a:off x="7141278" y="5068160"/>
            <a:ext cx="4254013" cy="365125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/>
          </a:bodyPr>
          <a:lstStyle/>
          <a:p>
            <a:pPr marL="76198" defTabSz="1219170">
              <a:lnSpc>
                <a:spcPct val="90000"/>
              </a:lnSpc>
              <a:spcBef>
                <a:spcPts val="1000"/>
              </a:spcBef>
            </a:pPr>
            <a:r>
              <a:rPr lang="en-US" sz="1467" dirty="0">
                <a:solidFill>
                  <a:srgbClr val="004375"/>
                </a:solidFill>
                <a:latin typeface="Brandon Text Regular" panose="020B0503020203060203" pitchFamily="34" charset="77"/>
              </a:rPr>
              <a:t>The potential that the quantum particle occupies. </a:t>
            </a:r>
          </a:p>
        </p:txBody>
      </p:sp>
    </p:spTree>
    <p:extLst>
      <p:ext uri="{BB962C8B-B14F-4D97-AF65-F5344CB8AC3E}">
        <p14:creationId xmlns:p14="http://schemas.microsoft.com/office/powerpoint/2010/main" val="361508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Variational Quantum </a:t>
            </a:r>
            <a:r>
              <a:rPr lang="en-US" sz="3200" dirty="0" err="1"/>
              <a:t>Eigensolver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12</a:t>
            </a:fld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799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Relies on the Variational Method from Quantum Mechanics: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457189" indent="-45718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VQE has makes use of a parameterized circuit – the “ansatz”. </a:t>
                </a:r>
              </a:p>
              <a:p>
                <a:pPr marL="457189" indent="-45718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457189" indent="-45718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Parameters are incrementally changed and optimized classically, then input into the next iteration. 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457189" indent="-45718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This is then repeated until convergence and until the minimum energy and optimal parameters are found.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799904"/>
              </a:xfrm>
              <a:prstGeom prst="rect">
                <a:avLst/>
              </a:prstGeom>
              <a:blipFill>
                <a:blip r:embed="rId2"/>
                <a:stretch>
                  <a:fillRect l="-1126" t="-1842" r="-250"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5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Variational Quantum </a:t>
            </a:r>
            <a:r>
              <a:rPr lang="en-US" sz="3200" dirty="0" err="1"/>
              <a:t>Eigensolver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5"/>
            <a:ext cx="10141768" cy="46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AB0B6AE-3A4C-484D-BD3B-8DBF1664B6F9}"/>
              </a:ext>
            </a:extLst>
          </p:cNvPr>
          <p:cNvGraphicFramePr/>
          <p:nvPr/>
        </p:nvGraphicFramePr>
        <p:xfrm>
          <a:off x="2755280" y="1258044"/>
          <a:ext cx="6571785" cy="4667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71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Variational Quantum </a:t>
            </a:r>
            <a:r>
              <a:rPr lang="en-US" sz="3200" dirty="0" err="1"/>
              <a:t>Eigensolver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5"/>
            <a:ext cx="10141768" cy="1331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The choice of Ansatz dictates the accuracy of your results, and the efficiency of your algorithm.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The choice is limited by hardware capabilities.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AB5BDC37-ABB0-2743-9998-AED95979D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4" y="3194257"/>
            <a:ext cx="10481733" cy="30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Rotating Qubits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15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5"/>
                <a:ext cx="10141768" cy="96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The “</a:t>
                </a:r>
                <a:r>
                  <a:rPr lang="en-CA" sz="2667" dirty="0" err="1">
                    <a:solidFill>
                      <a:srgbClr val="004375"/>
                    </a:solidFill>
                    <a:latin typeface="Brandon Text Regular" charset="0"/>
                  </a:rPr>
                  <a:t>bloch</a:t>
                </a: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 sphere” is a representation of qubit states.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Can rotate these states with a rotation operator, by an angle </a:t>
                </a:r>
                <a14:m>
                  <m:oMath xmlns:m="http://schemas.openxmlformats.org/officeDocument/2006/math">
                    <m:r>
                      <a:rPr lang="en-CA" sz="2667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sz="2667" b="0" i="1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5"/>
                <a:ext cx="10141768" cy="960199"/>
              </a:xfrm>
              <a:prstGeom prst="rect">
                <a:avLst/>
              </a:prstGeom>
              <a:blipFill>
                <a:blip r:embed="rId2"/>
                <a:stretch>
                  <a:fillRect l="-1126" t="-909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DB7F0E8-07CD-B249-BD8C-C2FC227C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58" y="2240508"/>
            <a:ext cx="3819750" cy="4149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6768C0-8ACB-FE41-AA0E-D2546F7EE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30" y="2234337"/>
            <a:ext cx="3819750" cy="4149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53C00F14-3E49-DA41-BBEC-9B389594B9CE}"/>
                  </a:ext>
                </a:extLst>
              </p:cNvPr>
              <p:cNvSpPr/>
              <p:nvPr/>
            </p:nvSpPr>
            <p:spPr>
              <a:xfrm>
                <a:off x="5313228" y="3450570"/>
                <a:ext cx="2615962" cy="1716572"/>
              </a:xfrm>
              <a:prstGeom prst="rightArrow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CA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CA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CA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CA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ight Arrow 9">
                <a:extLst>
                  <a:ext uri="{FF2B5EF4-FFF2-40B4-BE49-F238E27FC236}">
                    <a16:creationId xmlns:a16="http://schemas.microsoft.com/office/drawing/2014/main" id="{53C00F14-3E49-DA41-BBEC-9B389594B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28" y="3450570"/>
                <a:ext cx="2615962" cy="1716572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49466" y="1434876"/>
            <a:ext cx="8493069" cy="3988249"/>
          </a:xfrm>
        </p:spPr>
        <p:txBody>
          <a:bodyPr/>
          <a:lstStyle/>
          <a:p>
            <a:pPr algn="ctr"/>
            <a:r>
              <a:rPr lang="en-US" sz="7200" b="1" dirty="0">
                <a:latin typeface="Brandon Text Regular" panose="020B0503020203060203" pitchFamily="34" charset="77"/>
              </a:rPr>
              <a:t>Quantum Approximate Optimization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007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Quantum Approximate Optimization 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17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8" y="1258044"/>
                <a:ext cx="10561916" cy="4839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A hybrid algorithm that relies on the variational principle, like VQE. 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The Hamiltonian directly informs the Ansatz.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CA" sz="2667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p>
                        <m:sSup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"/>
                          <m:endChr m:val="⟩"/>
                          <m:ctrlPr>
                            <a:rPr lang="en-CA" sz="2667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67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667" i="1" dirty="0">
                  <a:solidFill>
                    <a:srgbClr val="004375"/>
                  </a:solidFill>
                  <a:latin typeface="Cambria Math" panose="02040503050406030204" pitchFamily="18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 is the Hamiltonian that corresponds to the optimization problem.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667" i="1" dirty="0">
                  <a:solidFill>
                    <a:srgbClr val="004375"/>
                  </a:solidFill>
                  <a:latin typeface="Cambria Math" panose="02040503050406030204" pitchFamily="18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sz="2667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CA" sz="2667" dirty="0">
                    <a:solidFill>
                      <a:srgbClr val="004375"/>
                    </a:solidFill>
                    <a:latin typeface="Brandon Text Regular" charset="0"/>
                  </a:rPr>
                  <a:t> is a mixer Hamiltonian, which acts to entangle the qubits.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667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8" y="1258044"/>
                <a:ext cx="10561916" cy="4839786"/>
              </a:xfrm>
              <a:prstGeom prst="rect">
                <a:avLst/>
              </a:prstGeom>
              <a:blipFill>
                <a:blip r:embed="rId2"/>
                <a:stretch>
                  <a:fillRect l="-1082" t="-1828" r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7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49466" y="2961894"/>
            <a:ext cx="8493069" cy="934213"/>
          </a:xfrm>
        </p:spPr>
        <p:txBody>
          <a:bodyPr/>
          <a:lstStyle/>
          <a:p>
            <a:pPr algn="ctr"/>
            <a:r>
              <a:rPr lang="en-US" sz="7200" b="1" dirty="0">
                <a:latin typeface="Brandon Text Regular" panose="020B0503020203060203" pitchFamily="34" charset="77"/>
              </a:rPr>
              <a:t>Interpreting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513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Dirac Formalism (Bra-</a:t>
            </a:r>
            <a:r>
              <a:rPr lang="en-US" sz="3200" dirty="0" err="1"/>
              <a:t>Ket</a:t>
            </a:r>
            <a:r>
              <a:rPr lang="en-US" sz="3200" dirty="0"/>
              <a:t> Notation)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19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639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Through Dirac formalism the problem is cast into a Linear Algebra problem. 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133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Wavefunctions, Hamiltonian operators, and other quantum states can be represented as vectors and matrices in a complex Hilbert space.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133" i="1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2133" i="1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133" i="1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133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sz="2133" i="1">
                                        <a:solidFill>
                                          <a:srgbClr val="004375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133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133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The normalized wavefunction,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CA" sz="2133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133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, can be expressed as a linear combination of basis states,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CA" sz="2133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, weighted by a complex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. </a:t>
                </a: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endParaRPr lang="en-CA" sz="2133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380990" indent="-380990">
                  <a:lnSpc>
                    <a:spcPct val="90000"/>
                  </a:lnSpc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The modulus squared of each scalar,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sz="2133" i="1">
                                <a:solidFill>
                                  <a:srgbClr val="0043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CA" sz="2133" i="1">
                                    <a:solidFill>
                                      <a:srgbClr val="004375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CA" sz="2133" i="1">
                            <a:solidFill>
                              <a:srgbClr val="00437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133" dirty="0">
                    <a:solidFill>
                      <a:srgbClr val="004375"/>
                    </a:solidFill>
                    <a:latin typeface="Brandon Text Regular" charset="0"/>
                  </a:rPr>
                  <a:t>, is the probability of the system occupying the associated state.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639027"/>
              </a:xfrm>
              <a:prstGeom prst="rect">
                <a:avLst/>
              </a:prstGeom>
              <a:blipFill>
                <a:blip r:embed="rId3"/>
                <a:stretch>
                  <a:fillRect l="-751" t="-1362" b="-1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9D508-4A0E-E141-8AFC-07CD31F3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11" y="240331"/>
            <a:ext cx="10629927" cy="904795"/>
          </a:xfrm>
        </p:spPr>
        <p:txBody>
          <a:bodyPr/>
          <a:lstStyle/>
          <a:p>
            <a:r>
              <a:rPr lang="en-US" sz="3733" dirty="0"/>
              <a:t>Disclaimer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F1B40-323E-C844-B114-918E26790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B071A5F3-A4FF-4CEE-8215-C08835B585C1}" type="slidenum">
              <a:rPr lang="uk-UA"/>
              <a:pPr defTabSz="914377"/>
              <a:t>2</a:t>
            </a:fld>
            <a:endParaRPr lang="uk-U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FA3B409-48E9-B842-9B98-64A980E72DDD}"/>
              </a:ext>
            </a:extLst>
          </p:cNvPr>
          <p:cNvSpPr txBox="1">
            <a:spLocks/>
          </p:cNvSpPr>
          <p:nvPr/>
        </p:nvSpPr>
        <p:spPr>
          <a:xfrm>
            <a:off x="1548199" y="1157232"/>
            <a:ext cx="9260115" cy="1075587"/>
          </a:xfrm>
          <a:prstGeom prst="rect">
            <a:avLst/>
          </a:prstGeom>
        </p:spPr>
        <p:txBody>
          <a:bodyPr vert="horz" wrap="square" lIns="122028" tIns="60960" rIns="121920" bIns="6096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1" i="0" kern="1200">
                <a:solidFill>
                  <a:srgbClr val="008AC9"/>
                </a:solidFill>
                <a:latin typeface="Brandon Text Medium" panose="020B0603020203060203" pitchFamily="34" charset="0"/>
                <a:ea typeface="Brandon Text Medium" panose="020B0603020203060203" pitchFamily="34" charset="0"/>
                <a:cs typeface="Brandon Text Medium" panose="020B0603020203060203" pitchFamily="34" charset="0"/>
              </a:defRPr>
            </a:lvl1pPr>
          </a:lstStyle>
          <a:p>
            <a:pPr algn="ctr" defTabSz="914377"/>
            <a:r>
              <a:rPr lang="en-US" sz="2667" dirty="0">
                <a:solidFill>
                  <a:srgbClr val="00B0F0"/>
                </a:solidFill>
                <a:latin typeface="Brandon Text Regular" panose="020B0503020203060203" pitchFamily="34" charset="77"/>
              </a:rPr>
              <a:t>Investment advice is neither given nor intended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33EDF5E-DD3F-1E4D-8376-A0DAFBF0C486}"/>
              </a:ext>
            </a:extLst>
          </p:cNvPr>
          <p:cNvSpPr txBox="1">
            <a:spLocks/>
          </p:cNvSpPr>
          <p:nvPr/>
        </p:nvSpPr>
        <p:spPr>
          <a:xfrm>
            <a:off x="1348358" y="2721531"/>
            <a:ext cx="2541471" cy="3209975"/>
          </a:xfrm>
          <a:prstGeom prst="rect">
            <a:avLst/>
          </a:prstGeom>
        </p:spPr>
        <p:txBody>
          <a:bodyPr vert="horz" lIns="0" tIns="0" rIns="0" bIns="6096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ea typeface="+mn-ea"/>
                <a:cs typeface="Arial" pitchFamily="34" charset="0"/>
              </a:defRPr>
            </a:lvl1pPr>
            <a:lvl2pPr marL="339725" indent="0" algn="l" defTabSz="914400" rtl="0" eaLnBrk="1" latinLnBrk="0" hangingPunct="1">
              <a:lnSpc>
                <a:spcPct val="150000"/>
              </a:lnSpc>
              <a:spcBef>
                <a:spcPts val="200"/>
              </a:spcBef>
              <a:buFontTx/>
              <a:buNone/>
              <a:defRPr sz="1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2pPr>
            <a:lvl3pPr marL="519113" indent="0" algn="l" defTabSz="914400" rtl="0" eaLnBrk="1" latinLnBrk="0" hangingPunct="1">
              <a:spcBef>
                <a:spcPts val="200"/>
              </a:spcBef>
              <a:buFontTx/>
              <a:buNone/>
              <a:defRPr sz="2200" kern="1200" baseline="0">
                <a:solidFill>
                  <a:schemeClr val="accent4"/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00000"/>
              </a:lnSpc>
              <a:spcAft>
                <a:spcPts val="1067"/>
              </a:spcAft>
            </a:pPr>
            <a:r>
              <a:rPr lang="en-US" sz="2133" dirty="0">
                <a:solidFill>
                  <a:srgbClr val="0070C0"/>
                </a:solidFill>
                <a:latin typeface="Brandon Text Regular" panose="020B0503020203060203" pitchFamily="34" charset="77"/>
              </a:rPr>
              <a:t>The research views expressed herein are those of the author and do not necessarily represent the views of 1QBit or its affiliates.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9171512-5AC7-1642-A984-6ECE5A4E3917}"/>
              </a:ext>
            </a:extLst>
          </p:cNvPr>
          <p:cNvSpPr txBox="1">
            <a:spLocks/>
          </p:cNvSpPr>
          <p:nvPr/>
        </p:nvSpPr>
        <p:spPr>
          <a:xfrm>
            <a:off x="4734869" y="2721531"/>
            <a:ext cx="2425521" cy="2432191"/>
          </a:xfrm>
          <a:prstGeom prst="rect">
            <a:avLst/>
          </a:prstGeom>
        </p:spPr>
        <p:txBody>
          <a:bodyPr vert="horz" lIns="0" tIns="0" rIns="0" bIns="6096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ea typeface="+mn-ea"/>
                <a:cs typeface="Arial" pitchFamily="34" charset="0"/>
              </a:defRPr>
            </a:lvl1pPr>
            <a:lvl2pPr marL="339725" indent="0" algn="l" defTabSz="914400" rtl="0" eaLnBrk="1" latinLnBrk="0" hangingPunct="1">
              <a:lnSpc>
                <a:spcPct val="150000"/>
              </a:lnSpc>
              <a:spcBef>
                <a:spcPts val="200"/>
              </a:spcBef>
              <a:buFontTx/>
              <a:buNone/>
              <a:defRPr sz="1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2pPr>
            <a:lvl3pPr marL="519113" indent="0" algn="l" defTabSz="914400" rtl="0" eaLnBrk="1" latinLnBrk="0" hangingPunct="1">
              <a:spcBef>
                <a:spcPts val="200"/>
              </a:spcBef>
              <a:buFontTx/>
              <a:buNone/>
              <a:defRPr sz="2200" kern="1200" baseline="0">
                <a:solidFill>
                  <a:schemeClr val="accent4"/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00000"/>
              </a:lnSpc>
              <a:spcAft>
                <a:spcPts val="1067"/>
              </a:spcAft>
            </a:pPr>
            <a:r>
              <a:rPr lang="en-US" sz="2133" dirty="0">
                <a:solidFill>
                  <a:srgbClr val="0070C0"/>
                </a:solidFill>
                <a:latin typeface="Brandon Text Regular" panose="020B0503020203060203" pitchFamily="34" charset="77"/>
              </a:rPr>
              <a:t>All examples in this presentation are hypothetical interpretations of situations and are used for explanation purposes only.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8CB72D5-CF82-FD40-B2EE-F6A4CDF1C95C}"/>
              </a:ext>
            </a:extLst>
          </p:cNvPr>
          <p:cNvSpPr txBox="1">
            <a:spLocks/>
          </p:cNvSpPr>
          <p:nvPr/>
        </p:nvSpPr>
        <p:spPr>
          <a:xfrm>
            <a:off x="7922938" y="2721531"/>
            <a:ext cx="2749911" cy="3209975"/>
          </a:xfrm>
          <a:prstGeom prst="rect">
            <a:avLst/>
          </a:prstGeom>
        </p:spPr>
        <p:txBody>
          <a:bodyPr vert="horz" lIns="0" tIns="0" rIns="0" bIns="6096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3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34" charset="0"/>
                <a:ea typeface="+mn-ea"/>
                <a:cs typeface="Arial" pitchFamily="34" charset="0"/>
              </a:defRPr>
            </a:lvl1pPr>
            <a:lvl2pPr marL="339725" indent="0" algn="l" defTabSz="914400" rtl="0" eaLnBrk="1" latinLnBrk="0" hangingPunct="1">
              <a:lnSpc>
                <a:spcPct val="150000"/>
              </a:lnSpc>
              <a:spcBef>
                <a:spcPts val="200"/>
              </a:spcBef>
              <a:buFontTx/>
              <a:buNone/>
              <a:defRPr sz="1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2pPr>
            <a:lvl3pPr marL="519113" indent="0" algn="l" defTabSz="914400" rtl="0" eaLnBrk="1" latinLnBrk="0" hangingPunct="1">
              <a:spcBef>
                <a:spcPts val="200"/>
              </a:spcBef>
              <a:buFontTx/>
              <a:buNone/>
              <a:defRPr sz="2200" kern="1200" baseline="0">
                <a:solidFill>
                  <a:schemeClr val="accent4"/>
                </a:solidFill>
                <a:latin typeface="Garamond" panose="02020404030301010803" pitchFamily="18" charset="0"/>
                <a:ea typeface="+mn-ea"/>
                <a:cs typeface="Arial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00000"/>
              </a:lnSpc>
              <a:spcAft>
                <a:spcPts val="1067"/>
              </a:spcAft>
            </a:pPr>
            <a:r>
              <a:rPr lang="en-US" sz="2133" dirty="0">
                <a:solidFill>
                  <a:srgbClr val="0070C0"/>
                </a:solidFill>
                <a:latin typeface="Brandon Text Regular" panose="020B0503020203060203" pitchFamily="34" charset="77"/>
              </a:rPr>
              <a:t>This report and the information herein should not be considered investment advice or the results of actual market experience.</a:t>
            </a:r>
          </a:p>
        </p:txBody>
      </p:sp>
    </p:spTree>
    <p:extLst>
      <p:ext uri="{BB962C8B-B14F-4D97-AF65-F5344CB8AC3E}">
        <p14:creationId xmlns:p14="http://schemas.microsoft.com/office/powerpoint/2010/main" val="300352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4" name="Google Shape;172;p23">
            <a:extLst>
              <a:ext uri="{FF2B5EF4-FFF2-40B4-BE49-F238E27FC236}">
                <a16:creationId xmlns:a16="http://schemas.microsoft.com/office/drawing/2014/main" id="{F1BAEE1E-9B19-E94C-B270-79883A85D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411" y="240331"/>
            <a:ext cx="10303524" cy="904795"/>
          </a:xfrm>
          <a:prstGeom prst="rect">
            <a:avLst/>
          </a:prstGeom>
        </p:spPr>
        <p:txBody>
          <a:bodyPr spcFirstLastPara="1" vert="horz" wrap="square" lIns="91500" tIns="45700" rIns="91425" bIns="45700" rtlCol="0" anchor="ctr" anchorCtr="0">
            <a:noAutofit/>
          </a:bodyPr>
          <a:lstStyle/>
          <a:p>
            <a:r>
              <a:rPr lang="en-US">
                <a:latin typeface="Brandon Text Regular" panose="020B0503020203060203" pitchFamily="34" charset="77"/>
              </a:rPr>
              <a:t>Results</a:t>
            </a:r>
            <a:endParaRPr lang="en-US" sz="1600" dirty="0">
              <a:latin typeface="Brandon Text Regular" panose="020B0503020203060203" pitchFamily="34" charset="77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6EF9391-EB42-6545-B832-88EDC021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76" y="835087"/>
            <a:ext cx="4138969" cy="289997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8D1B912-C569-004E-AD68-ACEC6E8E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57" y="835087"/>
            <a:ext cx="4138971" cy="289997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C1CC2C7-0D21-5944-BEB4-EFD341E1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57" y="3662636"/>
            <a:ext cx="4635287" cy="2976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FF1E20-2DC0-2547-BC3A-94221CBA9863}"/>
              </a:ext>
            </a:extLst>
          </p:cNvPr>
          <p:cNvSpPr txBox="1"/>
          <p:nvPr/>
        </p:nvSpPr>
        <p:spPr>
          <a:xfrm>
            <a:off x="1023209" y="2039984"/>
            <a:ext cx="71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VQE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F6DF0-E4B2-B448-8E08-8480B55079D7}"/>
              </a:ext>
            </a:extLst>
          </p:cNvPr>
          <p:cNvSpPr txBox="1"/>
          <p:nvPr/>
        </p:nvSpPr>
        <p:spPr>
          <a:xfrm>
            <a:off x="10466449" y="2039984"/>
            <a:ext cx="94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QAOA</a:t>
            </a:r>
          </a:p>
        </p:txBody>
      </p:sp>
    </p:spTree>
    <p:extLst>
      <p:ext uri="{BB962C8B-B14F-4D97-AF65-F5344CB8AC3E}">
        <p14:creationId xmlns:p14="http://schemas.microsoft.com/office/powerpoint/2010/main" val="12598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4" name="Google Shape;172;p23">
            <a:extLst>
              <a:ext uri="{FF2B5EF4-FFF2-40B4-BE49-F238E27FC236}">
                <a16:creationId xmlns:a16="http://schemas.microsoft.com/office/drawing/2014/main" id="{F1BAEE1E-9B19-E94C-B270-79883A85D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9411" y="240331"/>
            <a:ext cx="10303524" cy="904795"/>
          </a:xfrm>
          <a:prstGeom prst="rect">
            <a:avLst/>
          </a:prstGeom>
        </p:spPr>
        <p:txBody>
          <a:bodyPr spcFirstLastPara="1" vert="horz" wrap="square" lIns="91500" tIns="45700" rIns="91425" bIns="45700" rtlCol="0" anchor="ctr" anchorCtr="0">
            <a:noAutofit/>
          </a:bodyPr>
          <a:lstStyle/>
          <a:p>
            <a:r>
              <a:rPr lang="en-US" dirty="0">
                <a:latin typeface="Brandon Text Regular" panose="020B0503020203060203" pitchFamily="34" charset="77"/>
              </a:rPr>
              <a:t>Summary of Results</a:t>
            </a:r>
            <a:endParaRPr lang="en-US" sz="1600" dirty="0">
              <a:latin typeface="Brandon Text Regular" panose="020B05030202030602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24A8D-3665-CF47-8E18-F8CFC8E5C61F}"/>
              </a:ext>
            </a:extLst>
          </p:cNvPr>
          <p:cNvSpPr/>
          <p:nvPr/>
        </p:nvSpPr>
        <p:spPr>
          <a:xfrm>
            <a:off x="1218959" y="1258044"/>
            <a:ext cx="10141768" cy="4074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We refreshed ourselves on Portfolio Optimization and cast the problem as a </a:t>
            </a:r>
            <a:r>
              <a:rPr lang="en-CA" sz="2133" dirty="0" err="1">
                <a:solidFill>
                  <a:srgbClr val="004375"/>
                </a:solidFill>
                <a:latin typeface="Brandon Text Regular" charset="0"/>
              </a:rPr>
              <a:t>qubo</a:t>
            </a: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.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133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We introduced concepts from quantum mechanics and how they apply to the hybrid quantum computing algorithms – VQE, QAOA.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133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We learned how to interpret the probabilistic output from the two algorithms.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133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We saw how they map back to the original and familiar problem.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133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133" dirty="0">
                <a:solidFill>
                  <a:srgbClr val="004375"/>
                </a:solidFill>
                <a:latin typeface="Brandon Text Regular" charset="0"/>
              </a:rPr>
              <a:t>Now we can apply this to a more realistic scenario.</a:t>
            </a:r>
          </a:p>
        </p:txBody>
      </p:sp>
    </p:spTree>
    <p:extLst>
      <p:ext uri="{BB962C8B-B14F-4D97-AF65-F5344CB8AC3E}">
        <p14:creationId xmlns:p14="http://schemas.microsoft.com/office/powerpoint/2010/main" val="211353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60457" y="2961893"/>
            <a:ext cx="8871086" cy="934213"/>
          </a:xfrm>
        </p:spPr>
        <p:txBody>
          <a:bodyPr/>
          <a:lstStyle/>
          <a:p>
            <a:pPr algn="ctr"/>
            <a:r>
              <a:rPr lang="en-US" sz="7200" b="1" dirty="0">
                <a:latin typeface="Brandon Text Regular" panose="020B0503020203060203" pitchFamily="34" charset="77"/>
              </a:rPr>
              <a:t>Applied to Real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768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Motivating Research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10141768" cy="2856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CA" sz="3800" dirty="0">
                <a:solidFill>
                  <a:srgbClr val="004375"/>
                </a:solidFill>
                <a:latin typeface="Brandon Text Regular" charset="0"/>
              </a:rPr>
              <a:t>How many and which equity benchmarks does an endowment portfolio really need?	</a:t>
            </a:r>
            <a:br>
              <a:rPr lang="en-CA" sz="3800" dirty="0">
                <a:solidFill>
                  <a:srgbClr val="004375"/>
                </a:solidFill>
                <a:latin typeface="Brandon Text Regular" charset="0"/>
              </a:rPr>
            </a:br>
            <a:endParaRPr lang="en-CA" sz="3800" dirty="0">
              <a:solidFill>
                <a:srgbClr val="004375"/>
              </a:solidFill>
              <a:latin typeface="Brandon Text Regular" charset="0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CA" sz="3800" dirty="0">
                <a:solidFill>
                  <a:srgbClr val="004375"/>
                </a:solidFill>
                <a:latin typeface="Brandon Text Regular" charset="0"/>
              </a:rPr>
              <a:t>How does this change for different periods?</a:t>
            </a:r>
          </a:p>
        </p:txBody>
      </p:sp>
    </p:spTree>
    <p:extLst>
      <p:ext uri="{BB962C8B-B14F-4D97-AF65-F5344CB8AC3E}">
        <p14:creationId xmlns:p14="http://schemas.microsoft.com/office/powerpoint/2010/main" val="269164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24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850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Picking from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 assets: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Global Equity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S&amp;P500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US Midcap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EAFE  (Europe, Australasia, Far East)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Europe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Japan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Asia Ex-Japan 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Emerging Markets </a:t>
                </a:r>
              </a:p>
              <a:p>
                <a:pPr marL="571500" indent="-5715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850430"/>
              </a:xfrm>
              <a:prstGeom prst="rect">
                <a:avLst/>
              </a:prstGeom>
              <a:blipFill>
                <a:blip r:embed="rId2"/>
                <a:stretch>
                  <a:fillRect l="-1126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292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25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527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Data has been processed in two ways: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Monthly returns (percentage) taken at end of month.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Risk-adjusted monthly return data (percentage), perceive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lphaL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Returns are expressed per one unit of risk, which should emphasize correlations and the relative return per unit risk:</a:t>
                </a:r>
              </a:p>
              <a:p>
                <a:pPr lvl="1" algn="ctr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Risk</m:t>
                          </m:r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527521"/>
              </a:xfrm>
              <a:prstGeom prst="rect">
                <a:avLst/>
              </a:prstGeom>
              <a:blipFill>
                <a:blip r:embed="rId2"/>
                <a:stretch>
                  <a:fillRect l="-1502" t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3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How VQE/QAOA Can Be Applied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26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011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From risk-adjusted data, VQE and QAOA algorithms pick assets.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A practitioner then weights the picked assets according to perceived risk with the lower risk benchmarks getting a higher weight instead of using equal weights.  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+mj-lt"/>
                  <a:buAutoNum type="alphaLcPeriod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IE risk–parity analysis. </a:t>
                </a:r>
              </a:p>
              <a:p>
                <a:pPr lvl="1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Portfolio</m:t>
                          </m:r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 sz="2600" b="0" i="0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Weight</m:t>
                          </m:r>
                        </m:e>
                        <m:sub>
                          <m: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600" b="0" i="1" smtClean="0">
                          <a:solidFill>
                            <a:srgbClr val="00437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sz="2600" b="0" i="1" smtClean="0">
                              <a:solidFill>
                                <a:srgbClr val="00437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sz="2600" b="0" i="1" smtClean="0">
                                      <a:solidFill>
                                        <a:srgbClr val="00437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CA" sz="2600" b="0" i="1" smtClean="0">
                                          <a:solidFill>
                                            <a:srgbClr val="00437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CA" sz="2600" b="0" i="1" smtClean="0">
                                              <a:solidFill>
                                                <a:srgbClr val="00437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600" b="0" i="1" smtClean="0">
                                                  <a:solidFill>
                                                    <a:srgbClr val="00437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600" b="0" i="1" smtClean="0">
                                                  <a:solidFill>
                                                    <a:srgbClr val="004375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600" b="0" i="1" smtClean="0">
                                                  <a:solidFill>
                                                    <a:srgbClr val="00437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CA" sz="2600" b="0" i="1" smtClean="0">
                                              <a:solidFill>
                                                <a:srgbClr val="00437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600" b="0" i="1" smtClean="0">
                                  <a:solidFill>
                                    <a:srgbClr val="00437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011547"/>
              </a:xfrm>
              <a:prstGeom prst="rect">
                <a:avLst/>
              </a:prstGeom>
              <a:blipFill>
                <a:blip r:embed="rId2"/>
                <a:stretch>
                  <a:fillRect l="-1502" t="-3785" b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06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27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436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Used both VQE and QAOA with small ansatz (p=2).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Data Collected for all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 portfolios, for all time periods of interest.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Periods of interest are: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Used two simulators, </a:t>
                </a:r>
                <a:r>
                  <a:rPr lang="en-CA" sz="2600" dirty="0" err="1">
                    <a:solidFill>
                      <a:srgbClr val="004375"/>
                    </a:solidFill>
                    <a:latin typeface="Brandon Text Regular" charset="0"/>
                  </a:rPr>
                  <a:t>statevector_simulator</a:t>
                </a: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 and </a:t>
                </a:r>
                <a:r>
                  <a:rPr lang="en-CA" sz="2600" dirty="0" err="1">
                    <a:solidFill>
                      <a:srgbClr val="004375"/>
                    </a:solidFill>
                    <a:latin typeface="Brandon Text Regular" charset="0"/>
                  </a:rPr>
                  <a:t>qasm_simulator</a:t>
                </a: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4362092"/>
              </a:xfrm>
              <a:prstGeom prst="rect">
                <a:avLst/>
              </a:prstGeom>
              <a:blipFill>
                <a:blip r:embed="rId3"/>
                <a:stretch>
                  <a:fillRect l="-1001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1E10A41-FC13-0641-89C0-37BE7B378D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447298"/>
              </p:ext>
            </p:extLst>
          </p:nvPr>
        </p:nvGraphicFramePr>
        <p:xfrm>
          <a:off x="1252603" y="2687146"/>
          <a:ext cx="10058400" cy="1533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Worksheet" r:id="rId4" imgW="5080000" imgH="774700" progId="Excel.Sheet.12">
                  <p:embed/>
                </p:oleObj>
              </mc:Choice>
              <mc:Fallback>
                <p:oleObj name="Worksheet" r:id="rId4" imgW="5080000" imgH="7747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1B9358D-2A4C-0D4C-8CAF-3EB45F3D0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2603" y="2687146"/>
                        <a:ext cx="10058400" cy="1533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59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28</a:t>
            </a:fld>
            <a:endParaRPr lang="uk-U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BD1C55-534D-7645-9101-8214DE83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74" y="2286000"/>
            <a:ext cx="5727700" cy="45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B334EC-84FB-8145-BF4D-B7F65349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73" y="2286000"/>
            <a:ext cx="5816600" cy="457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478A0ED-FCA8-F646-B347-6DAE4E2C6FA1}"/>
              </a:ext>
            </a:extLst>
          </p:cNvPr>
          <p:cNvSpPr/>
          <p:nvPr/>
        </p:nvSpPr>
        <p:spPr>
          <a:xfrm>
            <a:off x="1218959" y="1258044"/>
            <a:ext cx="9973976" cy="94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Left – non-scaled, Right – risk-scaled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Japan looks to have much lower covariance over all periods</a:t>
            </a:r>
          </a:p>
        </p:txBody>
      </p:sp>
    </p:spTree>
    <p:extLst>
      <p:ext uri="{BB962C8B-B14F-4D97-AF65-F5344CB8AC3E}">
        <p14:creationId xmlns:p14="http://schemas.microsoft.com/office/powerpoint/2010/main" val="361484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8A0ED-FCA8-F646-B347-6DAE4E2C6FA1}"/>
              </a:ext>
            </a:extLst>
          </p:cNvPr>
          <p:cNvSpPr/>
          <p:nvPr/>
        </p:nvSpPr>
        <p:spPr>
          <a:xfrm>
            <a:off x="1218959" y="1258044"/>
            <a:ext cx="9973976" cy="94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From period-to-period, there is a shift in the covariances.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Below are non-scaled.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21C53-ED7E-E547-98E4-475A29D4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2" y="2423105"/>
            <a:ext cx="3979889" cy="317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0250E-9EA8-D545-A62D-5FBCAFF6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604" y="2423105"/>
            <a:ext cx="3979889" cy="3176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BD75E-12AA-3F40-B57F-3C561785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896" y="2423105"/>
            <a:ext cx="3979890" cy="31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Refresher – Portfolio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5"/>
            <a:ext cx="6049349" cy="480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4375"/>
                </a:solidFill>
                <a:latin typeface="Brandon Text Regular" charset="0"/>
              </a:rPr>
              <a:t>Portfolio Optimization is relevant to both retail investors and investment groups.</a:t>
            </a:r>
            <a:br>
              <a:rPr lang="en-CA" sz="2400" dirty="0">
                <a:solidFill>
                  <a:srgbClr val="004375"/>
                </a:solidFill>
                <a:latin typeface="Brandon Text Regular" charset="0"/>
              </a:rPr>
            </a:br>
            <a:endParaRPr lang="en-CA" sz="2400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4375"/>
                </a:solidFill>
                <a:latin typeface="Brandon Text Regular" charset="0"/>
              </a:rPr>
              <a:t>Pick the “best” portfolio is an optimization problem.</a:t>
            </a:r>
            <a:br>
              <a:rPr lang="en-CA" sz="2400" dirty="0">
                <a:solidFill>
                  <a:srgbClr val="004375"/>
                </a:solidFill>
                <a:latin typeface="Brandon Text Regular" charset="0"/>
              </a:rPr>
            </a:br>
            <a:endParaRPr lang="en-CA" sz="2400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4375"/>
                </a:solidFill>
                <a:latin typeface="Brandon Text Regular" charset="0"/>
              </a:rPr>
              <a:t>There are different ways to set up and perform portfolio optimization – Efficient Frontier, etc.</a:t>
            </a:r>
            <a:br>
              <a:rPr lang="en-CA" sz="2400" dirty="0">
                <a:solidFill>
                  <a:srgbClr val="004375"/>
                </a:solidFill>
                <a:latin typeface="Brandon Text Regular" charset="0"/>
              </a:rPr>
            </a:br>
            <a:endParaRPr lang="en-CA" sz="2400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400" dirty="0">
                <a:solidFill>
                  <a:srgbClr val="004375"/>
                </a:solidFill>
                <a:latin typeface="Brandon Text Regular" charset="0"/>
              </a:rPr>
              <a:t>Optimal portfolio may look different depending on investor – high return, low volatility, etc.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AD9E6D1-1113-D943-8B75-CFF669EA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292" y="-96339"/>
            <a:ext cx="2950912" cy="2950912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333CEA5A-5134-F345-A834-868DEF499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821" y="3149945"/>
            <a:ext cx="4138731" cy="26577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73A7F-E710-D243-A2FD-5A246EF0860A}"/>
              </a:ext>
            </a:extLst>
          </p:cNvPr>
          <p:cNvSpPr/>
          <p:nvPr/>
        </p:nvSpPr>
        <p:spPr>
          <a:xfrm>
            <a:off x="8462708" y="4025478"/>
            <a:ext cx="842608" cy="654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9731BF-1EC6-0A46-8AAC-F0B89054F692}"/>
              </a:ext>
            </a:extLst>
          </p:cNvPr>
          <p:cNvSpPr/>
          <p:nvPr/>
        </p:nvSpPr>
        <p:spPr>
          <a:xfrm>
            <a:off x="7549421" y="2625968"/>
            <a:ext cx="4642579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Efficient Frontier portfolio optimization.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1B001F-2505-1E46-B48F-72F8E56B837E}"/>
              </a:ext>
            </a:extLst>
          </p:cNvPr>
          <p:cNvSpPr/>
          <p:nvPr/>
        </p:nvSpPr>
        <p:spPr>
          <a:xfrm>
            <a:off x="7735458" y="5807660"/>
            <a:ext cx="4642579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Example portfolios over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F9025-1D6C-6742-979E-E22CF94589DF}"/>
              </a:ext>
            </a:extLst>
          </p:cNvPr>
          <p:cNvSpPr txBox="1"/>
          <p:nvPr/>
        </p:nvSpPr>
        <p:spPr>
          <a:xfrm>
            <a:off x="7795846" y="-1524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8A0ED-FCA8-F646-B347-6DAE4E2C6FA1}"/>
              </a:ext>
            </a:extLst>
          </p:cNvPr>
          <p:cNvSpPr/>
          <p:nvPr/>
        </p:nvSpPr>
        <p:spPr>
          <a:xfrm>
            <a:off x="1218959" y="1258044"/>
            <a:ext cx="9973976" cy="94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From period-to-period, there is a shift in the covariances.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Below are risk-scaled.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BEDED-6D43-EE44-A516-D56361349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" y="2447382"/>
            <a:ext cx="3979891" cy="3128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F4AB9-D3B3-7E45-8571-2500C83DE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806" y="2447381"/>
            <a:ext cx="3979893" cy="312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974C53-19A0-FE4A-965F-C052DD718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697" y="2447380"/>
            <a:ext cx="4043848" cy="31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9973976" cy="2640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QAOA tends to be more accurate than VQE, relative to classical.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i="1" dirty="0" err="1">
                <a:solidFill>
                  <a:srgbClr val="004375"/>
                </a:solidFill>
                <a:latin typeface="Brandon Text Regular" charset="0"/>
              </a:rPr>
              <a:t>Statevector_simulator</a:t>
            </a:r>
            <a:r>
              <a:rPr lang="en-CA" sz="2600" i="1" dirty="0">
                <a:solidFill>
                  <a:srgbClr val="004375"/>
                </a:solidFill>
                <a:latin typeface="Brandon Text Regular" charset="0"/>
              </a:rPr>
              <a:t> </a:t>
            </a: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is more consistent than </a:t>
            </a:r>
            <a:r>
              <a:rPr lang="en-CA" sz="2600" i="1" dirty="0" err="1">
                <a:solidFill>
                  <a:srgbClr val="004375"/>
                </a:solidFill>
                <a:latin typeface="Brandon Text Regular" charset="0"/>
              </a:rPr>
              <a:t>qasm_simulator</a:t>
            </a: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. The latter samples results in shots (similar to a real device)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00" dirty="0">
                <a:solidFill>
                  <a:srgbClr val="004375"/>
                </a:solidFill>
                <a:latin typeface="Brandon Text Regular" charset="0"/>
              </a:rPr>
              <a:t>Generally, the risk-scaled distributions (bottom) from the results lead to better distributions than non-scaled (top).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CA" sz="2600" dirty="0">
              <a:solidFill>
                <a:srgbClr val="004375"/>
              </a:solidFill>
              <a:latin typeface="Brandon Text Regular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7018F6-ECBB-854D-BF82-FDCA7B92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87" y="3523894"/>
            <a:ext cx="10148720" cy="1691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1A32BD-2C18-0440-BE02-A4BD0F05A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87" y="4941477"/>
            <a:ext cx="10148720" cy="16914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47048-0E26-3844-83A6-597D09D782DA}"/>
              </a:ext>
            </a:extLst>
          </p:cNvPr>
          <p:cNvSpPr/>
          <p:nvPr/>
        </p:nvSpPr>
        <p:spPr>
          <a:xfrm>
            <a:off x="518817" y="4192367"/>
            <a:ext cx="1586430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Non-scaled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1BF42-2C94-EF48-870D-FE260BD475F5}"/>
              </a:ext>
            </a:extLst>
          </p:cNvPr>
          <p:cNvSpPr/>
          <p:nvPr/>
        </p:nvSpPr>
        <p:spPr>
          <a:xfrm>
            <a:off x="518817" y="5620837"/>
            <a:ext cx="1586430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Risk-scaled</a:t>
            </a:r>
          </a:p>
        </p:txBody>
      </p:sp>
    </p:spTree>
    <p:extLst>
      <p:ext uri="{BB962C8B-B14F-4D97-AF65-F5344CB8AC3E}">
        <p14:creationId xmlns:p14="http://schemas.microsoft.com/office/powerpoint/2010/main" val="35775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32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8" y="1258044"/>
                <a:ext cx="9833851" cy="943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Non-scaled example with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=0.0, 0.5, 20</m:t>
                    </m:r>
                    <m:r>
                      <a:rPr lang="en-CA" sz="2600" b="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sz="2600" b="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Sanity check to show that our </a:t>
                </a:r>
                <a:r>
                  <a:rPr lang="en-CA" sz="2600" dirty="0" err="1">
                    <a:solidFill>
                      <a:srgbClr val="004375"/>
                    </a:solidFill>
                    <a:latin typeface="Brandon Text Regular" charset="0"/>
                  </a:rPr>
                  <a:t>qubo</a:t>
                </a: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 is valid.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8" y="1258044"/>
                <a:ext cx="9833851" cy="943720"/>
              </a:xfrm>
              <a:prstGeom prst="rect">
                <a:avLst/>
              </a:prstGeom>
              <a:blipFill>
                <a:blip r:embed="rId2"/>
                <a:stretch>
                  <a:fillRect l="-1032" t="-9211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38CF243-EA56-CC44-BC87-921C3944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3689350"/>
            <a:ext cx="3883496" cy="2585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87271-14BD-2548-840C-6A409C79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362" y="3689350"/>
            <a:ext cx="3883495" cy="2585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824C4-9362-214C-82A0-F98143912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134" y="3689350"/>
            <a:ext cx="3883496" cy="258572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41925B2B-0FCC-8B48-B6BA-D6EF00007E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9" t="12118" b="13394"/>
          <a:stretch/>
        </p:blipFill>
        <p:spPr>
          <a:xfrm>
            <a:off x="2514660" y="2314682"/>
            <a:ext cx="7144898" cy="121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33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5316752" cy="57788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CA" sz="2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For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4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CA" sz="2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,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CA" sz="24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=0.5.</m:t>
                    </m:r>
                  </m:oMath>
                </a14:m>
                <a:endParaRPr lang="en-CA" sz="2400" b="0" dirty="0">
                  <a:solidFill>
                    <a:srgbClr val="004375"/>
                  </a:solidFill>
                  <a:latin typeface="Brandon Text Regular" panose="020B0503020203060203" pitchFamily="34" charset="77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Top – non-scaled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Global Equity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S&amp;P 500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US Midcap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Asia Ex-Japan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b="1" dirty="0">
                    <a:solidFill>
                      <a:srgbClr val="FF0000"/>
                    </a:solidFill>
                    <a:latin typeface="Brandon Text Regular" panose="020B0503020203060203" pitchFamily="34" charset="77"/>
                  </a:rPr>
                  <a:t>Japan</a:t>
                </a: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Bottom – risk-scaled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Global Equity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S&amp;P 500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US Midcap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Asia Ex-Japan</a:t>
                </a:r>
              </a:p>
              <a:p>
                <a:pPr marL="971550" lvl="1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1600" b="1" dirty="0">
                    <a:solidFill>
                      <a:srgbClr val="FF0000"/>
                    </a:solidFill>
                    <a:latin typeface="Brandon Text Regular" panose="020B0503020203060203" pitchFamily="34" charset="77"/>
                  </a:rPr>
                  <a:t>Emerging Markets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CA" sz="2400" dirty="0">
                    <a:solidFill>
                      <a:srgbClr val="004375"/>
                    </a:solidFill>
                    <a:latin typeface="Brandon Text Regular" panose="020B0503020203060203" pitchFamily="34" charset="77"/>
                  </a:rPr>
                  <a:t>Risk-scaled generally gives a higher return over the periods.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5316752" cy="5778890"/>
              </a:xfrm>
              <a:prstGeom prst="rect">
                <a:avLst/>
              </a:prstGeom>
              <a:blipFill>
                <a:blip r:embed="rId2"/>
                <a:stretch>
                  <a:fillRect l="-1909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3D5C93-46FE-834F-BAD4-E54D8710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29" y="-45718"/>
            <a:ext cx="5203370" cy="3464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D851B-3733-5244-8CDE-7A4216C2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226055"/>
            <a:ext cx="5203370" cy="34645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8D2D36-2FD1-9044-B29E-C5FC6CBAE343}"/>
              </a:ext>
            </a:extLst>
          </p:cNvPr>
          <p:cNvSpPr/>
          <p:nvPr/>
        </p:nvSpPr>
        <p:spPr>
          <a:xfrm>
            <a:off x="7672653" y="349108"/>
            <a:ext cx="1586430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Non-scaled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CCB1D-B517-734B-A59B-D8E72E71EDA2}"/>
              </a:ext>
            </a:extLst>
          </p:cNvPr>
          <p:cNvSpPr/>
          <p:nvPr/>
        </p:nvSpPr>
        <p:spPr>
          <a:xfrm>
            <a:off x="7722968" y="3640305"/>
            <a:ext cx="1586430" cy="343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dirty="0">
                <a:solidFill>
                  <a:srgbClr val="004375"/>
                </a:solidFill>
                <a:latin typeface="Brandon Text Regular" charset="0"/>
              </a:rPr>
              <a:t>Risk-scaled</a:t>
            </a:r>
          </a:p>
        </p:txBody>
      </p:sp>
    </p:spTree>
    <p:extLst>
      <p:ext uri="{BB962C8B-B14F-4D97-AF65-F5344CB8AC3E}">
        <p14:creationId xmlns:p14="http://schemas.microsoft.com/office/powerpoint/2010/main" val="15194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34</a:t>
            </a:fld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/>
              <p:nvPr/>
            </p:nvSpPr>
            <p:spPr>
              <a:xfrm>
                <a:off x="1218959" y="1258044"/>
                <a:ext cx="10141768" cy="5314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Pre-2008 Period had different portfolios for Risk-Scaled and Non-Scaled for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 =5, 6</m:t>
                    </m:r>
                  </m:oMath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QE Period had different portfolios for Risk-Scaled and Non-Scaled for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Pandemic Period had different portfolios for Risk-Scaled and Non-Scaled for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=1, 4, 5, 6, 7</m:t>
                    </m:r>
                  </m:oMath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514350" indent="-51435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CA" sz="2600" dirty="0">
                    <a:solidFill>
                      <a:srgbClr val="004375"/>
                    </a:solidFill>
                    <a:latin typeface="Brandon Text Regular" charset="0"/>
                  </a:rPr>
                  <a:t>Whole Period had different portfolios for Risk-Scaled and Non-Scaled for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sz="2600" i="1" dirty="0" smtClean="0">
                        <a:solidFill>
                          <a:srgbClr val="004375"/>
                        </a:solidFill>
                        <a:latin typeface="Cambria Math" panose="02040503050406030204" pitchFamily="18" charset="0"/>
                      </a:rPr>
                      <m:t>=4, 5, 6</m:t>
                    </m:r>
                  </m:oMath>
                </a14:m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  <a:p>
                <a:pPr marL="457200" indent="-4572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CA" sz="2600" dirty="0">
                  <a:solidFill>
                    <a:srgbClr val="004375"/>
                  </a:solidFill>
                  <a:latin typeface="Brandon Text Regular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F3637-86B8-2742-9F51-A1E909A04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59" y="1258044"/>
                <a:ext cx="10141768" cy="5314147"/>
              </a:xfrm>
              <a:prstGeom prst="rect">
                <a:avLst/>
              </a:prstGeom>
              <a:blipFill>
                <a:blip r:embed="rId2"/>
                <a:stretch>
                  <a:fillRect l="-1001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4256683" cy="2674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The Risk-Parity weight calculations give a portfolio of: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Global Equity – 22.3%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S&amp;P 500 – 23.3%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US Midcap – 20.4%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Asia Ex-Japan – 17.3%</a:t>
            </a:r>
          </a:p>
          <a:p>
            <a:pPr marL="1028700" lvl="1" indent="-5715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Emerging Markets – 16.5%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3A5ED-3F5B-DC4E-9C9B-81D16632E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42" y="1151363"/>
            <a:ext cx="6628279" cy="44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9973976" cy="2823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We mapped a common problem of portfolio optimization to something that could be calculated using a gate model quantum computer.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4375"/>
              </a:solidFill>
              <a:latin typeface="Brandon Text Regular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We applied VQE and QAOA to pick the best subset of assets in an endowment portfolio, over a variety of periods.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4375"/>
              </a:solidFill>
              <a:latin typeface="Brandon Text Regular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4375"/>
                </a:solidFill>
                <a:latin typeface="Brandon Text Regular" charset="0"/>
              </a:rPr>
              <a:t>We applied this in combination with risk-parity analysis to obtain the weights for the assets within the winning portfolio.</a:t>
            </a:r>
          </a:p>
        </p:txBody>
      </p:sp>
    </p:spTree>
    <p:extLst>
      <p:ext uri="{BB962C8B-B14F-4D97-AF65-F5344CB8AC3E}">
        <p14:creationId xmlns:p14="http://schemas.microsoft.com/office/powerpoint/2010/main" val="244498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18818" y="4411494"/>
            <a:ext cx="9934917" cy="1971881"/>
          </a:xfrm>
        </p:spPr>
        <p:txBody>
          <a:bodyPr/>
          <a:lstStyle/>
          <a:p>
            <a:pPr>
              <a:buNone/>
            </a:pPr>
            <a:r>
              <a:rPr lang="en-CA" sz="3600" dirty="0">
                <a:solidFill>
                  <a:schemeClr val="bg1"/>
                </a:solidFill>
              </a:rPr>
              <a:t>The Academic Collaboration in Finance Program</a:t>
            </a:r>
          </a:p>
          <a:p>
            <a:pPr>
              <a:buNone/>
            </a:pPr>
            <a:r>
              <a:rPr lang="en-CA" sz="2133" dirty="0">
                <a:solidFill>
                  <a:schemeClr val="bg1"/>
                </a:solidFill>
              </a:rPr>
              <a:t>For more information, please </a:t>
            </a:r>
            <a:r>
              <a:rPr lang="en-CA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randon Text Regular" charset="0"/>
                <a:ea typeface="+mn-ea"/>
                <a:cs typeface="+mn-cs"/>
              </a:rPr>
              <a:t>e-mail:</a:t>
            </a:r>
            <a:r>
              <a:rPr lang="en-CA" sz="2133" dirty="0">
                <a:solidFill>
                  <a:schemeClr val="bg1"/>
                </a:solidFill>
              </a:rPr>
              <a:t> </a:t>
            </a:r>
            <a:r>
              <a:rPr lang="en-CA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Brandon Text Regular" charset="0"/>
                <a:ea typeface="+mn-ea"/>
                <a:cs typeface="+mn-cs"/>
                <a:hlinkClick r:id="rId3"/>
              </a:rPr>
              <a:t>anish.verma@1qbit.com</a:t>
            </a:r>
            <a:endParaRPr lang="en-CA" sz="2400" dirty="0">
              <a:solidFill>
                <a:schemeClr val="accent4">
                  <a:lumMod val="60000"/>
                  <a:lumOff val="40000"/>
                </a:schemeClr>
              </a:solidFill>
              <a:latin typeface="Brandon Text Regular" charset="0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6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– Quantum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5"/>
            <a:ext cx="10141768" cy="4686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Current quantum computing hardware is limited by the number of qubits, connectivity, and a number of other factors.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We can use small-scale hardware, using a combination of classical and quantum computing techniques.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Two relevant hybrid algorithms for portfolio optimization :</a:t>
            </a:r>
          </a:p>
          <a:p>
            <a:pPr marL="838190" lvl="1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Variational Quantum </a:t>
            </a:r>
            <a:r>
              <a:rPr lang="en-CA" sz="2667" dirty="0" err="1">
                <a:solidFill>
                  <a:srgbClr val="004375"/>
                </a:solidFill>
                <a:latin typeface="Brandon Text Regular" charset="0"/>
              </a:rPr>
              <a:t>Eigensolver</a:t>
            </a: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 (VQE) </a:t>
            </a:r>
          </a:p>
          <a:p>
            <a:pPr marL="838190" lvl="1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Quantum Approximate Optimization Algorithm (QAOA)</a:t>
            </a:r>
          </a:p>
          <a:p>
            <a:pPr marL="380990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4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Introduction – Quantum Portfolio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10141768" cy="523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We will solve a portfolio optimization problem </a:t>
            </a:r>
          </a:p>
          <a:p>
            <a:pPr marL="380979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Classically, </a:t>
            </a:r>
          </a:p>
          <a:p>
            <a:pPr marL="380979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With the Variational Quantum </a:t>
            </a:r>
            <a:r>
              <a:rPr lang="en-CA" sz="2667" dirty="0" err="1">
                <a:solidFill>
                  <a:srgbClr val="004375"/>
                </a:solidFill>
                <a:latin typeface="Brandon Text Regular" charset="0"/>
              </a:rPr>
              <a:t>Eigensolver</a:t>
            </a: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, and</a:t>
            </a:r>
          </a:p>
          <a:p>
            <a:pPr marL="380979" indent="-38099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With the Quantum Approximate Optimization Algorithm,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using </a:t>
            </a:r>
            <a:r>
              <a:rPr lang="en-CA" sz="2667" dirty="0" err="1">
                <a:solidFill>
                  <a:srgbClr val="004375"/>
                </a:solidFill>
                <a:latin typeface="Brandon Text Regular" charset="0"/>
              </a:rPr>
              <a:t>qiskit</a:t>
            </a: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 (IBM’s quantum SDK ).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b="1" dirty="0">
                <a:solidFill>
                  <a:srgbClr val="004375"/>
                </a:solidFill>
                <a:latin typeface="Brandon Text Regular" charset="0"/>
              </a:rPr>
              <a:t>The Context of Quantum Realism: </a:t>
            </a: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004375"/>
                </a:solidFill>
                <a:latin typeface="Brandon Text Regular" charset="0"/>
              </a:rPr>
              <a:t>Prepare for the “Quantum Surprise” by understanding where quantum computing is </a:t>
            </a:r>
            <a:r>
              <a:rPr lang="en-CA" sz="2800" b="1" i="1" dirty="0">
                <a:solidFill>
                  <a:srgbClr val="004375"/>
                </a:solidFill>
                <a:latin typeface="Brandon Text Regular" charset="0"/>
              </a:rPr>
              <a:t>right now</a:t>
            </a:r>
            <a:r>
              <a:rPr lang="en-CA" sz="2800" dirty="0">
                <a:solidFill>
                  <a:srgbClr val="004375"/>
                </a:solidFill>
                <a:latin typeface="Brandon Text Regular" charset="0"/>
              </a:rPr>
              <a:t>, and where benefits are to be had as the hardware evolves in </a:t>
            </a:r>
            <a:r>
              <a:rPr lang="en-CA" sz="2800" b="1" i="1" dirty="0">
                <a:solidFill>
                  <a:srgbClr val="004375"/>
                </a:solidFill>
                <a:latin typeface="Brandon Text Regular" charset="0"/>
              </a:rPr>
              <a:t>the future</a:t>
            </a:r>
            <a:r>
              <a:rPr lang="en-CA" sz="2800" dirty="0">
                <a:solidFill>
                  <a:srgbClr val="004375"/>
                </a:solidFill>
                <a:latin typeface="Brandon Text Regular" charset="0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CA" sz="2667" b="1" dirty="0">
              <a:solidFill>
                <a:srgbClr val="004375"/>
              </a:solidFill>
              <a:latin typeface="Brandon Tex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7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49466" y="1917728"/>
            <a:ext cx="8493069" cy="3022545"/>
          </a:xfrm>
        </p:spPr>
        <p:txBody>
          <a:bodyPr/>
          <a:lstStyle/>
          <a:p>
            <a:pPr algn="ctr"/>
            <a:r>
              <a:rPr lang="en-US" sz="7200" b="1" dirty="0">
                <a:latin typeface="Brandon Text Regular" panose="020B0503020203060203" pitchFamily="34" charset="77"/>
              </a:rPr>
              <a:t>Portfolio Optimization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4080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Portfolio Optimization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025A055-86D9-AC45-8715-A065B06B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94" y="1332883"/>
            <a:ext cx="10454225" cy="44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D1D3-B224-B24C-B16F-68611575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Considerations and Limitations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ACF5E-754D-AC4A-B792-3C93A53C7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1F3637-86B8-2742-9F51-A1E909A04743}"/>
              </a:ext>
            </a:extLst>
          </p:cNvPr>
          <p:cNvSpPr/>
          <p:nvPr/>
        </p:nvSpPr>
        <p:spPr>
          <a:xfrm>
            <a:off x="1218959" y="1258044"/>
            <a:ext cx="10141768" cy="5056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There is a desire to forecast results, however this method doesn’t guarantee a prediction of the best portfolio.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The method calculates the “best” portfolio by looking back over a period of time.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The covariance calculation is for a fixed period.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CA" sz="2667" dirty="0">
              <a:solidFill>
                <a:srgbClr val="004375"/>
              </a:solidFill>
              <a:latin typeface="Brandon Text Regular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A need to address these limitations in the real world.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Can make an estimate on how long the portfolio calculated will be relevant.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667" dirty="0">
                <a:solidFill>
                  <a:srgbClr val="004375"/>
                </a:solidFill>
                <a:latin typeface="Brandon Text Regular" charset="0"/>
              </a:rPr>
              <a:t>Can recalculate and rebalance as needed.</a:t>
            </a:r>
          </a:p>
        </p:txBody>
      </p:sp>
    </p:spTree>
    <p:extLst>
      <p:ext uri="{BB962C8B-B14F-4D97-AF65-F5344CB8AC3E}">
        <p14:creationId xmlns:p14="http://schemas.microsoft.com/office/powerpoint/2010/main" val="37601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45CE6-78C5-0A46-8F2F-AA3C33530D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49466" y="1893585"/>
            <a:ext cx="8493069" cy="3046688"/>
          </a:xfrm>
        </p:spPr>
        <p:txBody>
          <a:bodyPr/>
          <a:lstStyle/>
          <a:p>
            <a:pPr algn="ctr"/>
            <a:r>
              <a:rPr lang="en-US" sz="7200" b="1" dirty="0">
                <a:latin typeface="Brandon Text Regular" panose="020B0503020203060203" pitchFamily="34" charset="77"/>
              </a:rPr>
              <a:t>Variational Quantum </a:t>
            </a:r>
            <a:r>
              <a:rPr lang="en-US" sz="7200" b="1" dirty="0" err="1">
                <a:latin typeface="Brandon Text Regular" panose="020B0503020203060203" pitchFamily="34" charset="77"/>
              </a:rPr>
              <a:t>Eigensolver</a:t>
            </a:r>
            <a:endParaRPr lang="en-US" sz="7200" b="1" dirty="0">
              <a:latin typeface="Brandon Text Regular" panose="020B050302020306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154A1-9C8E-284F-B9F2-EA08EC4AD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1A5F3-A4FF-4CEE-8215-C08835B585C1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99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1622</Words>
  <Application>Microsoft Macintosh PowerPoint</Application>
  <PresentationFormat>Widescreen</PresentationFormat>
  <Paragraphs>256</Paragraphs>
  <Slides>37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Brandon Text Bold</vt:lpstr>
      <vt:lpstr>Brandon Text Medium</vt:lpstr>
      <vt:lpstr>Brandon Text Regular</vt:lpstr>
      <vt:lpstr>Calibri</vt:lpstr>
      <vt:lpstr>Calibri Light</vt:lpstr>
      <vt:lpstr>Cambria Math</vt:lpstr>
      <vt:lpstr>Office Theme</vt:lpstr>
      <vt:lpstr>Worksheet</vt:lpstr>
      <vt:lpstr>Portfolio Optimization Using Hybrid Quantum Algorithms</vt:lpstr>
      <vt:lpstr>Disclaimer</vt:lpstr>
      <vt:lpstr>A Refresher – Portfolio Optimization</vt:lpstr>
      <vt:lpstr>Introduction – Quantum Computing</vt:lpstr>
      <vt:lpstr>Introduction – Quantum Portfolio Optimization</vt:lpstr>
      <vt:lpstr>PowerPoint Presentation</vt:lpstr>
      <vt:lpstr>Portfolio Optimization Problem</vt:lpstr>
      <vt:lpstr>Considerations and Limitations</vt:lpstr>
      <vt:lpstr>PowerPoint Presentation</vt:lpstr>
      <vt:lpstr>Hamiltonian: From Classical …</vt:lpstr>
      <vt:lpstr>PowerPoint Presentation</vt:lpstr>
      <vt:lpstr>Variational Quantum Eigensolver</vt:lpstr>
      <vt:lpstr>Variational Quantum Eigensolver</vt:lpstr>
      <vt:lpstr>Variational Quantum Eigensolver</vt:lpstr>
      <vt:lpstr>Rotating Qubits</vt:lpstr>
      <vt:lpstr>PowerPoint Presentation</vt:lpstr>
      <vt:lpstr>Quantum Approximate Optimization Algorithm</vt:lpstr>
      <vt:lpstr>PowerPoint Presentation</vt:lpstr>
      <vt:lpstr>Dirac Formalism (Bra-Ket Notation)</vt:lpstr>
      <vt:lpstr>Results</vt:lpstr>
      <vt:lpstr>Summary of Results</vt:lpstr>
      <vt:lpstr>PowerPoint Presentation</vt:lpstr>
      <vt:lpstr>Motivating Research Questions</vt:lpstr>
      <vt:lpstr>Data</vt:lpstr>
      <vt:lpstr>Data</vt:lpstr>
      <vt:lpstr>How VQE/QAOA Can Be Applied</vt:lpstr>
      <vt:lpstr>Methods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Questions</dc:title>
  <dc:creator>Anish Verma</dc:creator>
  <cp:lastModifiedBy>Anish Verma</cp:lastModifiedBy>
  <cp:revision>12</cp:revision>
  <dcterms:created xsi:type="dcterms:W3CDTF">2022-03-23T16:46:06Z</dcterms:created>
  <dcterms:modified xsi:type="dcterms:W3CDTF">2022-04-12T17:56:57Z</dcterms:modified>
</cp:coreProperties>
</file>